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83" r:id="rId4"/>
    <p:sldId id="299" r:id="rId6"/>
    <p:sldId id="335" r:id="rId7"/>
    <p:sldId id="287" r:id="rId8"/>
    <p:sldId id="373" r:id="rId9"/>
    <p:sldId id="345" r:id="rId10"/>
    <p:sldId id="374" r:id="rId11"/>
    <p:sldId id="375" r:id="rId12"/>
    <p:sldId id="376" r:id="rId13"/>
    <p:sldId id="377" r:id="rId14"/>
    <p:sldId id="378" r:id="rId15"/>
    <p:sldId id="379" r:id="rId16"/>
    <p:sldId id="380" r:id="rId17"/>
    <p:sldId id="381" r:id="rId18"/>
    <p:sldId id="382" r:id="rId19"/>
    <p:sldId id="383" r:id="rId20"/>
    <p:sldId id="348" r:id="rId21"/>
    <p:sldId id="384" r:id="rId22"/>
    <p:sldId id="385" r:id="rId23"/>
    <p:sldId id="301" r:id="rId24"/>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1A63"/>
    <a:srgbClr val="196BD7"/>
    <a:srgbClr val="4C4DE6"/>
    <a:srgbClr val="102C7E"/>
    <a:srgbClr val="0D2156"/>
    <a:srgbClr val="E64106"/>
    <a:srgbClr val="E6E6E6"/>
    <a:srgbClr val="FEFEFE"/>
    <a:srgbClr val="0066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66" autoAdjust="0"/>
    <p:restoredTop sz="96493" autoAdjust="0"/>
  </p:normalViewPr>
  <p:slideViewPr>
    <p:cSldViewPr snapToGrid="0">
      <p:cViewPr varScale="1">
        <p:scale>
          <a:sx n="102" d="100"/>
          <a:sy n="102" d="100"/>
        </p:scale>
        <p:origin x="72" y="7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gs" Target="tags/tag5.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6D67DF-CF82-44E4-9FB6-564B8C4C207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3751E1-17AB-487A-80A7-25A0F24E060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18EDF5E-578C-4F7F-BA8F-EE7896D35C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964AD-4DC7-4E6B-9B49-09BCF06D9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18EDF5E-578C-4F7F-BA8F-EE7896D35C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964AD-4DC7-4E6B-9B49-09BCF06D9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18EDF5E-578C-4F7F-BA8F-EE7896D35C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964AD-4DC7-4E6B-9B49-09BCF06D9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18EDF5E-578C-4F7F-BA8F-EE7896D35C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964AD-4DC7-4E6B-9B49-09BCF06D9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18EDF5E-578C-4F7F-BA8F-EE7896D35C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964AD-4DC7-4E6B-9B49-09BCF06D9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18EDF5E-578C-4F7F-BA8F-EE7896D35C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964AD-4DC7-4E6B-9B49-09BCF06D9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18EDF5E-578C-4F7F-BA8F-EE7896D35C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A964AD-4DC7-4E6B-9B49-09BCF06D9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18EDF5E-578C-4F7F-BA8F-EE7896D35C6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BA964AD-4DC7-4E6B-9B49-09BCF06D9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18EDF5E-578C-4F7F-BA8F-EE7896D35C6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BA964AD-4DC7-4E6B-9B49-09BCF06D9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8EDF5E-578C-4F7F-BA8F-EE7896D35C6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BA964AD-4DC7-4E6B-9B49-09BCF06D9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18EDF5E-578C-4F7F-BA8F-EE7896D35C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A964AD-4DC7-4E6B-9B49-09BCF06D9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18EDF5E-578C-4F7F-BA8F-EE7896D35C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964AD-4DC7-4E6B-9B49-09BCF06D9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18EDF5E-578C-4F7F-BA8F-EE7896D35C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A964AD-4DC7-4E6B-9B49-09BCF06D9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18EDF5E-578C-4F7F-BA8F-EE7896D35C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964AD-4DC7-4E6B-9B49-09BCF06D9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18EDF5E-578C-4F7F-BA8F-EE7896D35C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964AD-4DC7-4E6B-9B49-09BCF06D9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18EDF5E-578C-4F7F-BA8F-EE7896D35C6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964AD-4DC7-4E6B-9B49-09BCF06D9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18EDF5E-578C-4F7F-BA8F-EE7896D35C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A964AD-4DC7-4E6B-9B49-09BCF06D9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18EDF5E-578C-4F7F-BA8F-EE7896D35C6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BA964AD-4DC7-4E6B-9B49-09BCF06D9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18EDF5E-578C-4F7F-BA8F-EE7896D35C6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BA964AD-4DC7-4E6B-9B49-09BCF06D9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8EDF5E-578C-4F7F-BA8F-EE7896D35C6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BA964AD-4DC7-4E6B-9B49-09BCF06D9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18EDF5E-578C-4F7F-BA8F-EE7896D35C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A964AD-4DC7-4E6B-9B49-09BCF06D9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18EDF5E-578C-4F7F-BA8F-EE7896D35C6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A964AD-4DC7-4E6B-9B49-09BCF06D9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8EDF5E-578C-4F7F-BA8F-EE7896D35C6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964AD-4DC7-4E6B-9B49-09BCF06D9FE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8EDF5E-578C-4F7F-BA8F-EE7896D35C6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964AD-4DC7-4E6B-9B49-09BCF06D9FE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3.xml"/><Relationship Id="rId4" Type="http://schemas.openxmlformats.org/officeDocument/2006/relationships/image" Target="../media/image7.png"/><Relationship Id="rId3" Type="http://schemas.openxmlformats.org/officeDocument/2006/relationships/tags" Target="../tags/tag2.xml"/><Relationship Id="rId2" Type="http://schemas.openxmlformats.org/officeDocument/2006/relationships/image" Target="../media/image6.png"/><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3.xml"/><Relationship Id="rId4" Type="http://schemas.openxmlformats.org/officeDocument/2006/relationships/image" Target="../media/image9.png"/><Relationship Id="rId3" Type="http://schemas.openxmlformats.org/officeDocument/2006/relationships/tags" Target="../tags/tag4.xml"/><Relationship Id="rId2" Type="http://schemas.openxmlformats.org/officeDocument/2006/relationships/image" Target="../media/image8.png"/><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5c341706572aa">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5539882" y="-1533716"/>
            <a:ext cx="609600" cy="6096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50"/>
            <a:ext cx="12192000" cy="6858000"/>
          </a:xfrm>
          <a:prstGeom prst="rect">
            <a:avLst/>
          </a:prstGeom>
        </p:spPr>
      </p:pic>
      <p:sp>
        <p:nvSpPr>
          <p:cNvPr id="6" name="文本框 5"/>
          <p:cNvSpPr txBox="1"/>
          <p:nvPr/>
        </p:nvSpPr>
        <p:spPr>
          <a:xfrm>
            <a:off x="3441700" y="452755"/>
            <a:ext cx="5213985" cy="460375"/>
          </a:xfrm>
          <a:prstGeom prst="rect">
            <a:avLst/>
          </a:prstGeom>
          <a:noFill/>
          <a:ln>
            <a:noFill/>
          </a:ln>
        </p:spPr>
        <p:txBody>
          <a:bodyPr wrap="square" rtlCol="0">
            <a:spAutoFit/>
          </a:bodyPr>
          <a:lstStyle/>
          <a:p>
            <a:r>
              <a:rPr lang="zh-CN" altLang="en-US" sz="2400" dirty="0">
                <a:solidFill>
                  <a:schemeClr val="bg1"/>
                </a:solidFill>
                <a:latin typeface="Arial Black" panose="020B0A04020102020204" pitchFamily="34" charset="0"/>
                <a:ea typeface="义启简黑体" panose="02000000000000000000" pitchFamily="2" charset="-128"/>
                <a:cs typeface="Arial" panose="020B0604020202020204" pitchFamily="34" charset="0"/>
              </a:rPr>
              <a:t>基于机器学习进行的股票价格预测</a:t>
            </a:r>
            <a:endParaRPr lang="zh-CN" altLang="en-US" sz="2400" dirty="0">
              <a:solidFill>
                <a:schemeClr val="bg1"/>
              </a:solidFill>
              <a:latin typeface="Arial Black" panose="020B0A04020102020204" pitchFamily="34" charset="0"/>
              <a:ea typeface="义启简黑体" panose="02000000000000000000" pitchFamily="2" charset="-128"/>
              <a:cs typeface="Arial" panose="020B0604020202020204" pitchFamily="34" charset="0"/>
            </a:endParaRPr>
          </a:p>
        </p:txBody>
      </p:sp>
      <p:sp>
        <p:nvSpPr>
          <p:cNvPr id="9" name="矩形 8"/>
          <p:cNvSpPr/>
          <p:nvPr/>
        </p:nvSpPr>
        <p:spPr>
          <a:xfrm>
            <a:off x="6435736" y="2936809"/>
            <a:ext cx="5236652" cy="1353820"/>
          </a:xfrm>
          <a:prstGeom prst="rect">
            <a:avLst/>
          </a:prstGeom>
        </p:spPr>
        <p:txBody>
          <a:bodyPr wrap="square" lIns="0" tIns="0" rIns="0" bIns="0">
            <a:spAutoFit/>
          </a:bodyPr>
          <a:lstStyle/>
          <a:p>
            <a:pPr algn="r"/>
            <a:endParaRPr lang="zh-CN" altLang="en-US" sz="8800" dirty="0">
              <a:solidFill>
                <a:schemeClr val="bg1"/>
              </a:solidFill>
              <a:latin typeface="印品粗朗体" panose="02000000000000000000" pitchFamily="2" charset="-122"/>
              <a:ea typeface="印品粗朗体" panose="02000000000000000000" pitchFamily="2" charset="-122"/>
              <a:cs typeface="+mn-ea"/>
              <a:sym typeface="Arial" panose="020B0604020202020204" pitchFamily="34" charset="0"/>
            </a:endParaRPr>
          </a:p>
        </p:txBody>
      </p:sp>
      <p:sp>
        <p:nvSpPr>
          <p:cNvPr id="2" name="文本框 1"/>
          <p:cNvSpPr txBox="1"/>
          <p:nvPr/>
        </p:nvSpPr>
        <p:spPr>
          <a:xfrm>
            <a:off x="8028305" y="5946055"/>
            <a:ext cx="4064000" cy="368300"/>
          </a:xfrm>
          <a:prstGeom prst="rect">
            <a:avLst/>
          </a:prstGeom>
        </p:spPr>
        <p:txBody>
          <a:bodyPr>
            <a:sp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小组成员：问候，乔优，王沛，杨勇</a:t>
            </a:r>
            <a:endParaRPr lang="zh-CN" altLang="en-US" sz="18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12" fill="remove" display="0">
                  <p:stCondLst>
                    <p:cond delay="indefinite"/>
                  </p:stCondLst>
                  <p:endCondLst>
                    <p:cond evt="onStopAudio" delay="0">
                      <p:tgtEl>
                        <p:sldTgt/>
                      </p:tgtEl>
                    </p:cond>
                  </p:endCondLst>
                </p:cTn>
                <p:tgtEl>
                  <p:spTgt spid="3"/>
                </p:tgtEl>
              </p:cMediaNode>
            </p:audio>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加号 10"/>
          <p:cNvSpPr/>
          <p:nvPr/>
        </p:nvSpPr>
        <p:spPr>
          <a:xfrm>
            <a:off x="5745381" y="2699304"/>
            <a:ext cx="701239" cy="224456"/>
          </a:xfrm>
          <a:prstGeom prst="rect">
            <a:avLst/>
          </a:prstGeom>
          <a:noFill/>
          <a:ln>
            <a:noFill/>
          </a:ln>
          <a:effectLst/>
        </p:spPr>
        <p:txBody>
          <a:bodyPr spcFirstLastPara="0" vert="horz" wrap="square" lIns="0" tIns="0" rIns="0" bIns="0" numCol="1" spcCol="1270" anchor="ctr" anchorCtr="0">
            <a:noAutofit/>
          </a:bodyPr>
          <a:lstStyle/>
          <a:p>
            <a:pPr algn="ctr" defTabSz="532765" rtl="1">
              <a:lnSpc>
                <a:spcPct val="90000"/>
              </a:lnSpc>
              <a:spcBef>
                <a:spcPct val="0"/>
              </a:spcBef>
              <a:spcAft>
                <a:spcPct val="35000"/>
              </a:spcAft>
              <a:defRPr/>
            </a:pPr>
            <a:endParaRPr lang="ar-SA" sz="1200">
              <a:solidFill>
                <a:schemeClr val="bg1"/>
              </a:solidFill>
              <a:latin typeface="义启中细体" panose="02000000000000000000" pitchFamily="2" charset="-128"/>
              <a:ea typeface="义启中细体" panose="02000000000000000000" pitchFamily="2" charset="-128"/>
              <a:cs typeface="Arial" panose="020B0604020202020204"/>
            </a:endParaRPr>
          </a:p>
        </p:txBody>
      </p:sp>
      <p:sp>
        <p:nvSpPr>
          <p:cNvPr id="15" name="等于号 14"/>
          <p:cNvSpPr/>
          <p:nvPr/>
        </p:nvSpPr>
        <p:spPr>
          <a:xfrm>
            <a:off x="8611926" y="2530962"/>
            <a:ext cx="701239" cy="561142"/>
          </a:xfrm>
          <a:prstGeom prst="rect">
            <a:avLst/>
          </a:prstGeom>
          <a:noFill/>
          <a:ln>
            <a:noFill/>
          </a:ln>
          <a:effectLst/>
        </p:spPr>
        <p:txBody>
          <a:bodyPr spcFirstLastPara="0" vert="horz" wrap="square" lIns="0" tIns="0" rIns="0" bIns="0" numCol="1" spcCol="1270" anchor="ctr" anchorCtr="0">
            <a:noAutofit/>
          </a:bodyPr>
          <a:lstStyle/>
          <a:p>
            <a:pPr algn="ctr" defTabSz="532765" rtl="1">
              <a:lnSpc>
                <a:spcPct val="90000"/>
              </a:lnSpc>
              <a:spcBef>
                <a:spcPct val="0"/>
              </a:spcBef>
              <a:spcAft>
                <a:spcPct val="35000"/>
              </a:spcAft>
              <a:defRPr/>
            </a:pPr>
            <a:endParaRPr lang="ar-SA" sz="1200">
              <a:solidFill>
                <a:schemeClr val="bg1"/>
              </a:solidFill>
              <a:latin typeface="义启中细体" panose="02000000000000000000" pitchFamily="2" charset="-128"/>
              <a:ea typeface="义启中细体" panose="02000000000000000000" pitchFamily="2" charset="-128"/>
              <a:cs typeface="Arial" panose="020B0604020202020204"/>
            </a:endParaRPr>
          </a:p>
        </p:txBody>
      </p:sp>
      <p:sp>
        <p:nvSpPr>
          <p:cNvPr id="34" name="Text Box 11"/>
          <p:cNvSpPr txBox="1">
            <a:spLocks noChangeArrowheads="1"/>
          </p:cNvSpPr>
          <p:nvPr/>
        </p:nvSpPr>
        <p:spPr bwMode="auto">
          <a:xfrm>
            <a:off x="575310" y="730250"/>
            <a:ext cx="10573385"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no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训练完成后，我们对模型进行了评估并进行了股票价格的预测。首先，通过函数predicted_stock_price = model.predict(x_test)，使用训练好的模型对测试集 x_test 进行预测，得到预测的股价。</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然后对预测的股价数据进行反向缩放，将其转换回原始数据的规模。再对测试集中实际的股价数据进行反向缩放，同样将其转换回原始数据的规模。</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接下来，通过三个方法函数来计算均方误差 (mse), 均方根误差 (rmse) 和平均绝对误差 (mae)。</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mean_squared_error(predicted_stock_price, real_stock_price): 计算预测股价与真实股价之间的均方误差，衡量预测值与真实值的平方差的均值。</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math.sqrt(mse): 将均方误差转换为均方根误差，以便更直观地理解误差量级。</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mean_absolute_error(predicted_stock_price, real_stock_price): 计算预测股价与真实股价之间的平均绝对误差，用于衡量预测值与真实值之间的平均绝对差异。</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接着，绘制了真实股票价格与预测股票价格的对比图，展示了模型在测试集上的预测效果。</a:t>
            </a:r>
            <a:endParaRPr sz="1600" dirty="0">
              <a:solidFill>
                <a:schemeClr val="bg1"/>
              </a:solidFill>
              <a:latin typeface="义启中细体" panose="02000000000000000000" pitchFamily="2" charset="-128"/>
              <a:ea typeface="义启中细体" panose="02000000000000000000" pitchFamily="2" charset="-128"/>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400"/>
                                        <p:tgtEl>
                                          <p:spTgt spid="34"/>
                                        </p:tgtEl>
                                      </p:cBhvr>
                                    </p:animEffect>
                                    <p:anim calcmode="lin" valueType="num">
                                      <p:cBhvr>
                                        <p:cTn id="8" dur="400" fill="hold"/>
                                        <p:tgtEl>
                                          <p:spTgt spid="34"/>
                                        </p:tgtEl>
                                        <p:attrNameLst>
                                          <p:attrName>ppt_x</p:attrName>
                                        </p:attrNameLst>
                                      </p:cBhvr>
                                      <p:tavLst>
                                        <p:tav tm="0">
                                          <p:val>
                                            <p:strVal val="#ppt_x"/>
                                          </p:val>
                                        </p:tav>
                                        <p:tav tm="100000">
                                          <p:val>
                                            <p:strVal val="#ppt_x"/>
                                          </p:val>
                                        </p:tav>
                                      </p:tavLst>
                                    </p:anim>
                                    <p:anim calcmode="lin" valueType="num">
                                      <p:cBhvr>
                                        <p:cTn id="9" dur="4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加号 10"/>
          <p:cNvSpPr/>
          <p:nvPr/>
        </p:nvSpPr>
        <p:spPr>
          <a:xfrm>
            <a:off x="5745381" y="2699304"/>
            <a:ext cx="701239" cy="224456"/>
          </a:xfrm>
          <a:prstGeom prst="rect">
            <a:avLst/>
          </a:prstGeom>
          <a:noFill/>
          <a:ln>
            <a:noFill/>
          </a:ln>
          <a:effectLst/>
        </p:spPr>
        <p:txBody>
          <a:bodyPr spcFirstLastPara="0" vert="horz" wrap="square" lIns="0" tIns="0" rIns="0" bIns="0" numCol="1" spcCol="1270" anchor="ctr" anchorCtr="0">
            <a:noAutofit/>
          </a:bodyPr>
          <a:lstStyle/>
          <a:p>
            <a:pPr algn="ctr" defTabSz="532765" rtl="1">
              <a:lnSpc>
                <a:spcPct val="90000"/>
              </a:lnSpc>
              <a:spcBef>
                <a:spcPct val="0"/>
              </a:spcBef>
              <a:spcAft>
                <a:spcPct val="35000"/>
              </a:spcAft>
              <a:defRPr/>
            </a:pPr>
            <a:endParaRPr lang="ar-SA" sz="1200">
              <a:solidFill>
                <a:schemeClr val="bg1"/>
              </a:solidFill>
              <a:latin typeface="义启中细体" panose="02000000000000000000" pitchFamily="2" charset="-128"/>
              <a:ea typeface="义启中细体" panose="02000000000000000000" pitchFamily="2" charset="-128"/>
              <a:cs typeface="Arial" panose="020B0604020202020204"/>
            </a:endParaRPr>
          </a:p>
        </p:txBody>
      </p:sp>
      <p:sp>
        <p:nvSpPr>
          <p:cNvPr id="15" name="等于号 14"/>
          <p:cNvSpPr/>
          <p:nvPr/>
        </p:nvSpPr>
        <p:spPr>
          <a:xfrm>
            <a:off x="8611926" y="2530962"/>
            <a:ext cx="701239" cy="561142"/>
          </a:xfrm>
          <a:prstGeom prst="rect">
            <a:avLst/>
          </a:prstGeom>
          <a:noFill/>
          <a:ln>
            <a:noFill/>
          </a:ln>
          <a:effectLst/>
        </p:spPr>
        <p:txBody>
          <a:bodyPr spcFirstLastPara="0" vert="horz" wrap="square" lIns="0" tIns="0" rIns="0" bIns="0" numCol="1" spcCol="1270" anchor="ctr" anchorCtr="0">
            <a:noAutofit/>
          </a:bodyPr>
          <a:lstStyle/>
          <a:p>
            <a:pPr algn="ctr" defTabSz="532765" rtl="1">
              <a:lnSpc>
                <a:spcPct val="90000"/>
              </a:lnSpc>
              <a:spcBef>
                <a:spcPct val="0"/>
              </a:spcBef>
              <a:spcAft>
                <a:spcPct val="35000"/>
              </a:spcAft>
              <a:defRPr/>
            </a:pPr>
            <a:endParaRPr lang="ar-SA" sz="1200">
              <a:solidFill>
                <a:schemeClr val="bg1"/>
              </a:solidFill>
              <a:latin typeface="义启中细体" panose="02000000000000000000" pitchFamily="2" charset="-128"/>
              <a:ea typeface="义启中细体" panose="02000000000000000000" pitchFamily="2" charset="-128"/>
              <a:cs typeface="Arial" panose="020B0604020202020204"/>
            </a:endParaRPr>
          </a:p>
        </p:txBody>
      </p:sp>
      <p:sp>
        <p:nvSpPr>
          <p:cNvPr id="34" name="Text Box 11"/>
          <p:cNvSpPr txBox="1">
            <a:spLocks noChangeArrowheads="1"/>
          </p:cNvSpPr>
          <p:nvPr/>
        </p:nvSpPr>
        <p:spPr bwMode="auto">
          <a:xfrm>
            <a:off x="575310" y="3993515"/>
            <a:ext cx="10573385" cy="308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no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这段代码用于将模型预测的股价与真实股价进行对比可视化，通过线图清晰地展示了两者之间的差异和趋势。</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通过观察图表，可以直观地评估模型的预测能力。如果预测线（蓝色）与真实股价线（红色）高度吻合，说明模型的预测效果较好；如果有较大偏差，则需要进一步分析和改进模型。</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图表标题和轴标签提供了对图表内容的描述，使读者能够理解图表所呈现的信息及其含义。</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通过可视化方法进行结果分析是评估时间序列预测模型常用的手段之一，能够直观地向利益相关者展示模型的预测准确性和趋势捕捉能力</a:t>
            </a:r>
            <a:endParaRPr sz="1600" dirty="0">
              <a:solidFill>
                <a:schemeClr val="bg1"/>
              </a:solidFill>
              <a:latin typeface="义启中细体" panose="02000000000000000000" pitchFamily="2" charset="-128"/>
              <a:ea typeface="义启中细体" panose="02000000000000000000" pitchFamily="2" charset="-128"/>
            </a:endParaRPr>
          </a:p>
        </p:txBody>
      </p:sp>
      <p:pic>
        <p:nvPicPr>
          <p:cNvPr id="2" name="图片 1"/>
          <p:cNvPicPr>
            <a:picLocks noChangeAspect="1"/>
          </p:cNvPicPr>
          <p:nvPr>
            <p:custDataLst>
              <p:tags r:id="rId1"/>
            </p:custDataLst>
          </p:nvPr>
        </p:nvPicPr>
        <p:blipFill>
          <a:blip r:embed="rId2"/>
          <a:stretch>
            <a:fillRect/>
          </a:stretch>
        </p:blipFill>
        <p:spPr>
          <a:xfrm>
            <a:off x="1164590" y="2614295"/>
            <a:ext cx="8458200" cy="145415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164590" y="150495"/>
            <a:ext cx="8534400" cy="2463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400"/>
                                        <p:tgtEl>
                                          <p:spTgt spid="34"/>
                                        </p:tgtEl>
                                      </p:cBhvr>
                                    </p:animEffect>
                                    <p:anim calcmode="lin" valueType="num">
                                      <p:cBhvr>
                                        <p:cTn id="8" dur="400" fill="hold"/>
                                        <p:tgtEl>
                                          <p:spTgt spid="34"/>
                                        </p:tgtEl>
                                        <p:attrNameLst>
                                          <p:attrName>ppt_x</p:attrName>
                                        </p:attrNameLst>
                                      </p:cBhvr>
                                      <p:tavLst>
                                        <p:tav tm="0">
                                          <p:val>
                                            <p:strVal val="#ppt_x"/>
                                          </p:val>
                                        </p:tav>
                                        <p:tav tm="100000">
                                          <p:val>
                                            <p:strVal val="#ppt_x"/>
                                          </p:val>
                                        </p:tav>
                                      </p:tavLst>
                                    </p:anim>
                                    <p:anim calcmode="lin" valueType="num">
                                      <p:cBhvr>
                                        <p:cTn id="9" dur="4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832225" y="2557780"/>
            <a:ext cx="8412480" cy="1230630"/>
          </a:xfrm>
          <a:prstGeom prst="rect">
            <a:avLst/>
          </a:prstGeom>
        </p:spPr>
        <p:txBody>
          <a:bodyPr wrap="square" lIns="0" tIns="0" rIns="0" bIns="0">
            <a:spAutoFit/>
          </a:bodyPr>
          <a:lstStyle/>
          <a:p>
            <a:r>
              <a:rPr lang="en-US" altLang="zh-CN" sz="8000" dirty="0">
                <a:solidFill>
                  <a:schemeClr val="bg1"/>
                </a:solidFill>
                <a:latin typeface="印品粗朗体" panose="02000000000000000000" pitchFamily="2" charset="-122"/>
                <a:ea typeface="印品粗朗体" panose="02000000000000000000" pitchFamily="2" charset="-122"/>
                <a:cs typeface="+mn-ea"/>
                <a:sym typeface="Arial" panose="020B0604020202020204" pitchFamily="34" charset="0"/>
              </a:rPr>
              <a:t>05</a:t>
            </a:r>
            <a:r>
              <a:rPr lang="zh-CN" altLang="en-US" sz="8000" dirty="0">
                <a:solidFill>
                  <a:schemeClr val="bg1"/>
                </a:solidFill>
                <a:latin typeface="印品粗朗体" panose="02000000000000000000" pitchFamily="2" charset="-122"/>
                <a:ea typeface="印品粗朗体" panose="02000000000000000000" pitchFamily="2" charset="-122"/>
                <a:cs typeface="+mn-ea"/>
                <a:sym typeface="Arial" panose="020B0604020202020204" pitchFamily="34" charset="0"/>
              </a:rPr>
              <a:t>结果展示与分析</a:t>
            </a:r>
            <a:endParaRPr lang="zh-CN" altLang="en-US" sz="8000" dirty="0">
              <a:solidFill>
                <a:schemeClr val="bg1"/>
              </a:solidFill>
              <a:latin typeface="印品粗朗体" panose="02000000000000000000" pitchFamily="2" charset="-122"/>
              <a:ea typeface="印品粗朗体" panose="02000000000000000000" pitchFamily="2" charset="-122"/>
              <a:cs typeface="+mn-ea"/>
              <a:sym typeface="Arial" panose="020B0604020202020204" pitchFamily="34" charset="0"/>
            </a:endParaRPr>
          </a:p>
        </p:txBody>
      </p:sp>
      <p:cxnSp>
        <p:nvCxnSpPr>
          <p:cNvPr id="7" name="直接连接符 6"/>
          <p:cNvCxnSpPr/>
          <p:nvPr/>
        </p:nvCxnSpPr>
        <p:spPr>
          <a:xfrm>
            <a:off x="3832182" y="2461223"/>
            <a:ext cx="0" cy="16182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82245" y="2965450"/>
            <a:ext cx="4014470" cy="699770"/>
          </a:xfrm>
          <a:prstGeom prst="rect">
            <a:avLst/>
          </a:prstGeom>
          <a:noFill/>
        </p:spPr>
        <p:txBody>
          <a:bodyPr wrap="square" rtlCol="0">
            <a:noAutofit/>
          </a:bodyPr>
          <a:lstStyle/>
          <a:p>
            <a:pPr algn="r"/>
            <a:r>
              <a:rPr lang="zh-CN" altLang="en-US" dirty="0">
                <a:solidFill>
                  <a:schemeClr val="bg1"/>
                </a:solidFill>
                <a:latin typeface="Arial Black" panose="020B0A04020102020204" pitchFamily="34" charset="0"/>
                <a:ea typeface="义启简黑体" panose="02000000000000000000" pitchFamily="2" charset="-128"/>
                <a:cs typeface="Arial" panose="020B0604020202020204" pitchFamily="34" charset="0"/>
                <a:sym typeface="+mn-ea"/>
              </a:rPr>
              <a:t>基于机器学习进行的股票价格预测</a:t>
            </a:r>
            <a:endParaRPr lang="en-US" altLang="zh-CN" dirty="0">
              <a:solidFill>
                <a:schemeClr val="bg1"/>
              </a:solidFill>
              <a:latin typeface="义启中细体" panose="02000000000000000000" pitchFamily="2" charset="-128"/>
              <a:ea typeface="义启中细体" panose="02000000000000000000" pitchFamily="2" charset="-128"/>
              <a:cs typeface="Arial" panose="020B0604020202020204" pitchFamily="34" charset="0"/>
            </a:endParaRPr>
          </a:p>
          <a:p>
            <a:pPr algn="r"/>
            <a:r>
              <a:rPr lang="en-US" altLang="zh-CN" sz="1100" dirty="0">
                <a:solidFill>
                  <a:schemeClr val="bg1"/>
                </a:solidFill>
              </a:rPr>
              <a:t>Great achievement of the construction bank, can not know</a:t>
            </a:r>
            <a:endParaRPr lang="zh-CN" altLang="en-US" sz="1100" dirty="0">
              <a:solidFill>
                <a:schemeClr val="bg1"/>
              </a:solidFill>
              <a:latin typeface="义启中细体" panose="02000000000000000000" pitchFamily="2" charset="-128"/>
              <a:ea typeface="义启中细体" panose="02000000000000000000" pitchFamily="2" charset="-128"/>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加号 10"/>
          <p:cNvSpPr/>
          <p:nvPr/>
        </p:nvSpPr>
        <p:spPr>
          <a:xfrm>
            <a:off x="5745381" y="2699304"/>
            <a:ext cx="701239" cy="224456"/>
          </a:xfrm>
          <a:prstGeom prst="rect">
            <a:avLst/>
          </a:prstGeom>
          <a:noFill/>
          <a:ln>
            <a:noFill/>
          </a:ln>
          <a:effectLst/>
        </p:spPr>
        <p:txBody>
          <a:bodyPr spcFirstLastPara="0" vert="horz" wrap="square" lIns="0" tIns="0" rIns="0" bIns="0" numCol="1" spcCol="1270" anchor="ctr" anchorCtr="0">
            <a:noAutofit/>
          </a:bodyPr>
          <a:lstStyle/>
          <a:p>
            <a:pPr algn="ctr" defTabSz="532765" rtl="1">
              <a:lnSpc>
                <a:spcPct val="90000"/>
              </a:lnSpc>
              <a:spcBef>
                <a:spcPct val="0"/>
              </a:spcBef>
              <a:spcAft>
                <a:spcPct val="35000"/>
              </a:spcAft>
              <a:defRPr/>
            </a:pPr>
            <a:endParaRPr lang="ar-SA" sz="1200">
              <a:solidFill>
                <a:schemeClr val="bg1"/>
              </a:solidFill>
              <a:latin typeface="义启中细体" panose="02000000000000000000" pitchFamily="2" charset="-128"/>
              <a:ea typeface="义启中细体" panose="02000000000000000000" pitchFamily="2" charset="-128"/>
              <a:cs typeface="Arial" panose="020B0604020202020204"/>
            </a:endParaRPr>
          </a:p>
        </p:txBody>
      </p:sp>
      <p:sp>
        <p:nvSpPr>
          <p:cNvPr id="15" name="等于号 14"/>
          <p:cNvSpPr/>
          <p:nvPr/>
        </p:nvSpPr>
        <p:spPr>
          <a:xfrm>
            <a:off x="8611926" y="2530962"/>
            <a:ext cx="701239" cy="561142"/>
          </a:xfrm>
          <a:prstGeom prst="rect">
            <a:avLst/>
          </a:prstGeom>
          <a:noFill/>
          <a:ln>
            <a:noFill/>
          </a:ln>
          <a:effectLst/>
        </p:spPr>
        <p:txBody>
          <a:bodyPr spcFirstLastPara="0" vert="horz" wrap="square" lIns="0" tIns="0" rIns="0" bIns="0" numCol="1" spcCol="1270" anchor="ctr" anchorCtr="0">
            <a:noAutofit/>
          </a:bodyPr>
          <a:lstStyle/>
          <a:p>
            <a:pPr algn="ctr" defTabSz="532765" rtl="1">
              <a:lnSpc>
                <a:spcPct val="90000"/>
              </a:lnSpc>
              <a:spcBef>
                <a:spcPct val="0"/>
              </a:spcBef>
              <a:spcAft>
                <a:spcPct val="35000"/>
              </a:spcAft>
              <a:defRPr/>
            </a:pPr>
            <a:endParaRPr lang="ar-SA" sz="1200">
              <a:solidFill>
                <a:schemeClr val="bg1"/>
              </a:solidFill>
              <a:latin typeface="义启中细体" panose="02000000000000000000" pitchFamily="2" charset="-128"/>
              <a:ea typeface="义启中细体" panose="02000000000000000000" pitchFamily="2" charset="-128"/>
              <a:cs typeface="Arial" panose="020B0604020202020204"/>
            </a:endParaRPr>
          </a:p>
        </p:txBody>
      </p:sp>
      <p:sp>
        <p:nvSpPr>
          <p:cNvPr id="34" name="Text Box 11"/>
          <p:cNvSpPr txBox="1">
            <a:spLocks noChangeArrowheads="1"/>
          </p:cNvSpPr>
          <p:nvPr/>
        </p:nvSpPr>
        <p:spPr bwMode="auto">
          <a:xfrm>
            <a:off x="575310" y="730250"/>
            <a:ext cx="10573385"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no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功能分析：</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代码首先加载了股票数据，并将其分为训练集和测试集。使用MinMaxScaler对训练集和测试集进行了数据缩放。构建了一个包含两个LSTM层和一个全连接层的序列模型，用于股价预测，并编译了模型使用Adam优化器和均方误差损失函数。使用ModelCheckpoint回调函数来保存验证集上损失最低的模型权重。</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训练模型使用了训练集和验证集数据，并在每个epoch后验证模型的性能。在模型训练完成后，通过预测测试集数据得到了预测股价，然后反向缩放得到原始数据的预测结果。最后，通过均方误差、均方根误差和平均绝对误差来评估预测结果的准确性。</a:t>
            </a:r>
            <a:endParaRPr sz="1600" dirty="0">
              <a:solidFill>
                <a:schemeClr val="bg1"/>
              </a:solidFill>
              <a:latin typeface="义启中细体" panose="02000000000000000000" pitchFamily="2" charset="-128"/>
              <a:ea typeface="义启中细体" panose="02000000000000000000" pitchFamily="2" charset="-128"/>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400"/>
                                        <p:tgtEl>
                                          <p:spTgt spid="34"/>
                                        </p:tgtEl>
                                      </p:cBhvr>
                                    </p:animEffect>
                                    <p:anim calcmode="lin" valueType="num">
                                      <p:cBhvr>
                                        <p:cTn id="8" dur="400" fill="hold"/>
                                        <p:tgtEl>
                                          <p:spTgt spid="34"/>
                                        </p:tgtEl>
                                        <p:attrNameLst>
                                          <p:attrName>ppt_x</p:attrName>
                                        </p:attrNameLst>
                                      </p:cBhvr>
                                      <p:tavLst>
                                        <p:tav tm="0">
                                          <p:val>
                                            <p:strVal val="#ppt_x"/>
                                          </p:val>
                                        </p:tav>
                                        <p:tav tm="100000">
                                          <p:val>
                                            <p:strVal val="#ppt_x"/>
                                          </p:val>
                                        </p:tav>
                                      </p:tavLst>
                                    </p:anim>
                                    <p:anim calcmode="lin" valueType="num">
                                      <p:cBhvr>
                                        <p:cTn id="9" dur="4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加号 10"/>
          <p:cNvSpPr/>
          <p:nvPr/>
        </p:nvSpPr>
        <p:spPr>
          <a:xfrm>
            <a:off x="5745381" y="2699304"/>
            <a:ext cx="701239" cy="224456"/>
          </a:xfrm>
          <a:prstGeom prst="rect">
            <a:avLst/>
          </a:prstGeom>
          <a:noFill/>
          <a:ln>
            <a:noFill/>
          </a:ln>
          <a:effectLst/>
        </p:spPr>
        <p:txBody>
          <a:bodyPr spcFirstLastPara="0" vert="horz" wrap="square" lIns="0" tIns="0" rIns="0" bIns="0" numCol="1" spcCol="1270" anchor="ctr" anchorCtr="0">
            <a:noAutofit/>
          </a:bodyPr>
          <a:lstStyle/>
          <a:p>
            <a:pPr algn="ctr" defTabSz="532765" rtl="1">
              <a:lnSpc>
                <a:spcPct val="90000"/>
              </a:lnSpc>
              <a:spcBef>
                <a:spcPct val="0"/>
              </a:spcBef>
              <a:spcAft>
                <a:spcPct val="35000"/>
              </a:spcAft>
              <a:defRPr/>
            </a:pPr>
            <a:endParaRPr lang="ar-SA" sz="1200">
              <a:solidFill>
                <a:schemeClr val="bg1"/>
              </a:solidFill>
              <a:latin typeface="义启中细体" panose="02000000000000000000" pitchFamily="2" charset="-128"/>
              <a:ea typeface="义启中细体" panose="02000000000000000000" pitchFamily="2" charset="-128"/>
              <a:cs typeface="Arial" panose="020B0604020202020204"/>
            </a:endParaRPr>
          </a:p>
        </p:txBody>
      </p:sp>
      <p:sp>
        <p:nvSpPr>
          <p:cNvPr id="15" name="等于号 14"/>
          <p:cNvSpPr/>
          <p:nvPr/>
        </p:nvSpPr>
        <p:spPr>
          <a:xfrm>
            <a:off x="8611926" y="2530962"/>
            <a:ext cx="701239" cy="561142"/>
          </a:xfrm>
          <a:prstGeom prst="rect">
            <a:avLst/>
          </a:prstGeom>
          <a:noFill/>
          <a:ln>
            <a:noFill/>
          </a:ln>
          <a:effectLst/>
        </p:spPr>
        <p:txBody>
          <a:bodyPr spcFirstLastPara="0" vert="horz" wrap="square" lIns="0" tIns="0" rIns="0" bIns="0" numCol="1" spcCol="1270" anchor="ctr" anchorCtr="0">
            <a:noAutofit/>
          </a:bodyPr>
          <a:lstStyle/>
          <a:p>
            <a:pPr algn="ctr" defTabSz="532765" rtl="1">
              <a:lnSpc>
                <a:spcPct val="90000"/>
              </a:lnSpc>
              <a:spcBef>
                <a:spcPct val="0"/>
              </a:spcBef>
              <a:spcAft>
                <a:spcPct val="35000"/>
              </a:spcAft>
              <a:defRPr/>
            </a:pPr>
            <a:endParaRPr lang="ar-SA" sz="1200">
              <a:solidFill>
                <a:schemeClr val="bg1"/>
              </a:solidFill>
              <a:latin typeface="义启中细体" panose="02000000000000000000" pitchFamily="2" charset="-128"/>
              <a:ea typeface="义启中细体" panose="02000000000000000000" pitchFamily="2" charset="-128"/>
              <a:cs typeface="Arial" panose="020B0604020202020204"/>
            </a:endParaRPr>
          </a:p>
        </p:txBody>
      </p:sp>
      <p:pic>
        <p:nvPicPr>
          <p:cNvPr id="2" name="图片 1"/>
          <p:cNvPicPr>
            <a:picLocks noChangeAspect="1"/>
          </p:cNvPicPr>
          <p:nvPr>
            <p:custDataLst>
              <p:tags r:id="rId1"/>
            </p:custDataLst>
          </p:nvPr>
        </p:nvPicPr>
        <p:blipFill>
          <a:blip r:embed="rId2"/>
          <a:stretch>
            <a:fillRect/>
          </a:stretch>
        </p:blipFill>
        <p:spPr>
          <a:xfrm>
            <a:off x="8002905" y="0"/>
            <a:ext cx="3686175" cy="272859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8002905" y="2853055"/>
            <a:ext cx="3854450" cy="3035935"/>
          </a:xfrm>
          <a:prstGeom prst="rect">
            <a:avLst/>
          </a:prstGeom>
        </p:spPr>
      </p:pic>
      <p:sp>
        <p:nvSpPr>
          <p:cNvPr id="4" name="文本框 3"/>
          <p:cNvSpPr txBox="1"/>
          <p:nvPr/>
        </p:nvSpPr>
        <p:spPr>
          <a:xfrm>
            <a:off x="815975" y="718185"/>
            <a:ext cx="6733540" cy="5718175"/>
          </a:xfrm>
          <a:prstGeom prst="rect">
            <a:avLst/>
          </a:prstGeom>
          <a:noFill/>
        </p:spPr>
        <p:txBody>
          <a:bodyPr wrap="square" rtlCol="0">
            <a:noAutofit/>
          </a:bodyPr>
          <a:p>
            <a:r>
              <a:rPr lang="zh-CN" altLang="en-US" sz="2800">
                <a:solidFill>
                  <a:schemeClr val="bg1"/>
                </a:solidFill>
              </a:rPr>
              <a:t>其中图一显示了预测的趋势与实际趋势的误差，图二显示了预测的股票趋势，并与实际的股票趋势做了对比。</a:t>
            </a:r>
            <a:endParaRPr lang="zh-CN" altLang="en-US" sz="2800">
              <a:solidFill>
                <a:schemeClr val="bg1"/>
              </a:solidFill>
            </a:endParaRPr>
          </a:p>
          <a:p>
            <a:r>
              <a:rPr lang="zh-CN" altLang="en-US" sz="2800">
                <a:solidFill>
                  <a:schemeClr val="bg1"/>
                </a:solidFill>
              </a:rPr>
              <a:t>图表显示了真实股价（红色线）和预测股价（蓝色线）随时间的变化。预测股价线与真实股价线非常接近，且两者的趋势相似，则说明模型在该测试数据集上具有良好的预测能力。</a:t>
            </a:r>
            <a:endParaRPr lang="zh-CN" altLang="en-US" sz="2800">
              <a:solidFill>
                <a:schemeClr val="bg1"/>
              </a:solidFill>
            </a:endParaRPr>
          </a:p>
          <a:p>
            <a:r>
              <a:rPr lang="zh-CN" altLang="en-US" sz="2800">
                <a:solidFill>
                  <a:schemeClr val="bg1"/>
                </a:solidFill>
              </a:rPr>
              <a:t>趋势图直观地展示模型的预测效果。评估指标（如均方误差、均方根误差和平均绝对误差）提供了定量的模型性能指标，帮助确定模型的预测精度和偏差水平。</a:t>
            </a:r>
            <a:endParaRPr lang="zh-CN" altLang="en-US" sz="28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832225" y="2557780"/>
            <a:ext cx="8412480" cy="1230630"/>
          </a:xfrm>
          <a:prstGeom prst="rect">
            <a:avLst/>
          </a:prstGeom>
        </p:spPr>
        <p:txBody>
          <a:bodyPr wrap="square" lIns="0" tIns="0" rIns="0" bIns="0">
            <a:spAutoFit/>
          </a:bodyPr>
          <a:lstStyle/>
          <a:p>
            <a:r>
              <a:rPr lang="en-US" altLang="zh-CN" sz="8000" dirty="0">
                <a:solidFill>
                  <a:schemeClr val="bg1"/>
                </a:solidFill>
                <a:latin typeface="印品粗朗体" panose="02000000000000000000" pitchFamily="2" charset="-122"/>
                <a:ea typeface="印品粗朗体" panose="02000000000000000000" pitchFamily="2" charset="-122"/>
                <a:cs typeface="+mn-ea"/>
                <a:sym typeface="Arial" panose="020B0604020202020204" pitchFamily="34" charset="0"/>
              </a:rPr>
              <a:t>06 </a:t>
            </a:r>
            <a:r>
              <a:rPr lang="zh-CN" altLang="en-US" sz="8000" dirty="0">
                <a:solidFill>
                  <a:schemeClr val="bg1"/>
                </a:solidFill>
                <a:latin typeface="印品粗朗体" panose="02000000000000000000" pitchFamily="2" charset="-122"/>
                <a:ea typeface="印品粗朗体" panose="02000000000000000000" pitchFamily="2" charset="-122"/>
                <a:cs typeface="+mn-ea"/>
                <a:sym typeface="Arial" panose="020B0604020202020204" pitchFamily="34" charset="0"/>
              </a:rPr>
              <a:t>结论</a:t>
            </a:r>
            <a:endParaRPr lang="zh-CN" altLang="en-US" sz="8000" dirty="0">
              <a:solidFill>
                <a:schemeClr val="bg1"/>
              </a:solidFill>
              <a:latin typeface="印品粗朗体" panose="02000000000000000000" pitchFamily="2" charset="-122"/>
              <a:ea typeface="印品粗朗体" panose="02000000000000000000" pitchFamily="2" charset="-122"/>
              <a:cs typeface="+mn-ea"/>
              <a:sym typeface="Arial" panose="020B0604020202020204" pitchFamily="34" charset="0"/>
            </a:endParaRPr>
          </a:p>
        </p:txBody>
      </p:sp>
      <p:cxnSp>
        <p:nvCxnSpPr>
          <p:cNvPr id="7" name="直接连接符 6"/>
          <p:cNvCxnSpPr/>
          <p:nvPr/>
        </p:nvCxnSpPr>
        <p:spPr>
          <a:xfrm>
            <a:off x="3832182" y="2461223"/>
            <a:ext cx="0" cy="16182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82245" y="2965450"/>
            <a:ext cx="4014470" cy="699770"/>
          </a:xfrm>
          <a:prstGeom prst="rect">
            <a:avLst/>
          </a:prstGeom>
          <a:noFill/>
        </p:spPr>
        <p:txBody>
          <a:bodyPr wrap="square" rtlCol="0">
            <a:noAutofit/>
          </a:bodyPr>
          <a:lstStyle/>
          <a:p>
            <a:pPr algn="r"/>
            <a:r>
              <a:rPr lang="zh-CN" altLang="en-US" dirty="0">
                <a:solidFill>
                  <a:schemeClr val="bg1"/>
                </a:solidFill>
                <a:latin typeface="Arial Black" panose="020B0A04020102020204" pitchFamily="34" charset="0"/>
                <a:ea typeface="义启简黑体" panose="02000000000000000000" pitchFamily="2" charset="-128"/>
                <a:cs typeface="Arial" panose="020B0604020202020204" pitchFamily="34" charset="0"/>
                <a:sym typeface="+mn-ea"/>
              </a:rPr>
              <a:t>基于机器学习进行的股票价格预测</a:t>
            </a:r>
            <a:endParaRPr lang="en-US" altLang="zh-CN" dirty="0">
              <a:solidFill>
                <a:schemeClr val="bg1"/>
              </a:solidFill>
              <a:latin typeface="义启中细体" panose="02000000000000000000" pitchFamily="2" charset="-128"/>
              <a:ea typeface="义启中细体" panose="02000000000000000000" pitchFamily="2" charset="-128"/>
              <a:cs typeface="Arial" panose="020B0604020202020204" pitchFamily="34" charset="0"/>
            </a:endParaRPr>
          </a:p>
          <a:p>
            <a:pPr algn="r"/>
            <a:r>
              <a:rPr lang="en-US" altLang="zh-CN" sz="1100" dirty="0">
                <a:solidFill>
                  <a:schemeClr val="bg1"/>
                </a:solidFill>
              </a:rPr>
              <a:t>Great achievement of the construction bank, can not know</a:t>
            </a:r>
            <a:endParaRPr lang="zh-CN" altLang="en-US" sz="1100" dirty="0">
              <a:solidFill>
                <a:schemeClr val="bg1"/>
              </a:solidFill>
              <a:latin typeface="义启中细体" panose="02000000000000000000" pitchFamily="2" charset="-128"/>
              <a:ea typeface="义启中细体" panose="02000000000000000000" pitchFamily="2" charset="-128"/>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加号 10"/>
          <p:cNvSpPr/>
          <p:nvPr/>
        </p:nvSpPr>
        <p:spPr>
          <a:xfrm>
            <a:off x="5745381" y="2699304"/>
            <a:ext cx="701239" cy="224456"/>
          </a:xfrm>
          <a:prstGeom prst="rect">
            <a:avLst/>
          </a:prstGeom>
          <a:noFill/>
          <a:ln>
            <a:noFill/>
          </a:ln>
          <a:effectLst/>
        </p:spPr>
        <p:txBody>
          <a:bodyPr spcFirstLastPara="0" vert="horz" wrap="square" lIns="0" tIns="0" rIns="0" bIns="0" numCol="1" spcCol="1270" anchor="ctr" anchorCtr="0">
            <a:noAutofit/>
          </a:bodyPr>
          <a:lstStyle/>
          <a:p>
            <a:pPr algn="ctr" defTabSz="532765" rtl="1">
              <a:lnSpc>
                <a:spcPct val="90000"/>
              </a:lnSpc>
              <a:spcBef>
                <a:spcPct val="0"/>
              </a:spcBef>
              <a:spcAft>
                <a:spcPct val="35000"/>
              </a:spcAft>
              <a:defRPr/>
            </a:pPr>
            <a:endParaRPr lang="ar-SA" sz="1200">
              <a:solidFill>
                <a:schemeClr val="bg1"/>
              </a:solidFill>
              <a:latin typeface="义启中细体" panose="02000000000000000000" pitchFamily="2" charset="-128"/>
              <a:ea typeface="义启中细体" panose="02000000000000000000" pitchFamily="2" charset="-128"/>
              <a:cs typeface="Arial" panose="020B0604020202020204"/>
            </a:endParaRPr>
          </a:p>
        </p:txBody>
      </p:sp>
      <p:sp>
        <p:nvSpPr>
          <p:cNvPr id="15" name="等于号 14"/>
          <p:cNvSpPr/>
          <p:nvPr/>
        </p:nvSpPr>
        <p:spPr>
          <a:xfrm>
            <a:off x="8611926" y="2530962"/>
            <a:ext cx="701239" cy="561142"/>
          </a:xfrm>
          <a:prstGeom prst="rect">
            <a:avLst/>
          </a:prstGeom>
          <a:noFill/>
          <a:ln>
            <a:noFill/>
          </a:ln>
          <a:effectLst/>
        </p:spPr>
        <p:txBody>
          <a:bodyPr spcFirstLastPara="0" vert="horz" wrap="square" lIns="0" tIns="0" rIns="0" bIns="0" numCol="1" spcCol="1270" anchor="ctr" anchorCtr="0">
            <a:noAutofit/>
          </a:bodyPr>
          <a:lstStyle/>
          <a:p>
            <a:pPr algn="ctr" defTabSz="532765" rtl="1">
              <a:lnSpc>
                <a:spcPct val="90000"/>
              </a:lnSpc>
              <a:spcBef>
                <a:spcPct val="0"/>
              </a:spcBef>
              <a:spcAft>
                <a:spcPct val="35000"/>
              </a:spcAft>
              <a:defRPr/>
            </a:pPr>
            <a:endParaRPr lang="ar-SA" sz="1200">
              <a:solidFill>
                <a:schemeClr val="bg1"/>
              </a:solidFill>
              <a:latin typeface="义启中细体" panose="02000000000000000000" pitchFamily="2" charset="-128"/>
              <a:ea typeface="义启中细体" panose="02000000000000000000" pitchFamily="2" charset="-128"/>
              <a:cs typeface="Arial" panose="020B0604020202020204"/>
            </a:endParaRPr>
          </a:p>
        </p:txBody>
      </p:sp>
      <p:sp>
        <p:nvSpPr>
          <p:cNvPr id="34" name="Text Box 11"/>
          <p:cNvSpPr txBox="1">
            <a:spLocks noChangeArrowheads="1"/>
          </p:cNvSpPr>
          <p:nvPr/>
        </p:nvSpPr>
        <p:spPr bwMode="auto">
          <a:xfrm>
            <a:off x="575310" y="486410"/>
            <a:ext cx="10573385"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no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本实验旨在利用深度学习模型（具体为包含LSTM层的序列模型）对股票价格进行预测，并通过多种评估指标对模型的预测性能进行全面分析。以下是对实验结果的总结和结论：</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实验步骤回顾：</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·数据预处理：</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使用Pandas库加载股票数据，并将其分为训练集和测试集。对训练集和测试集进行MinMaxScaler缩放，将数据转换到[0, 1]的范围内，以便于模型训练和预测。</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·模型构建与训练：</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设计了一个包含两个LSTM层和一个全连接层的序列模型，用于时间序列的股票价格预测。使用Adam优化器和均方误差损失函数编译模型。利用ModelCheckpoint回调函数保存在验证集上损失最低的模型权重。在训练过程中，使用了训练集和验证集数据，并在每个epoch后评估模型的性能。</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·模型评估：</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使用测试集数据进行股票价格的预测。将预测结果反向缩放到原始数据的范围。计算均方误差（MSE）、均方根误差（RMSE）和平均绝对误差（MAE），作为评估模型预测准确性的指标。</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·结果可视化：</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绘制了真实股票价格和模型预测股票价格随时间变化的线图。通过图表直观地比较了模型预测结果与真实数据的一致性和趋势。</a:t>
            </a:r>
            <a:endParaRPr sz="1600" dirty="0">
              <a:solidFill>
                <a:schemeClr val="bg1"/>
              </a:solidFill>
              <a:latin typeface="义启中细体" panose="02000000000000000000" pitchFamily="2" charset="-128"/>
              <a:ea typeface="义启中细体" panose="02000000000000000000" pitchFamily="2" charset="-128"/>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400"/>
                                        <p:tgtEl>
                                          <p:spTgt spid="34"/>
                                        </p:tgtEl>
                                      </p:cBhvr>
                                    </p:animEffect>
                                    <p:anim calcmode="lin" valueType="num">
                                      <p:cBhvr>
                                        <p:cTn id="8" dur="400" fill="hold"/>
                                        <p:tgtEl>
                                          <p:spTgt spid="34"/>
                                        </p:tgtEl>
                                        <p:attrNameLst>
                                          <p:attrName>ppt_x</p:attrName>
                                        </p:attrNameLst>
                                      </p:cBhvr>
                                      <p:tavLst>
                                        <p:tav tm="0">
                                          <p:val>
                                            <p:strVal val="#ppt_x"/>
                                          </p:val>
                                        </p:tav>
                                        <p:tav tm="100000">
                                          <p:val>
                                            <p:strVal val="#ppt_x"/>
                                          </p:val>
                                        </p:tav>
                                      </p:tavLst>
                                    </p:anim>
                                    <p:anim calcmode="lin" valueType="num">
                                      <p:cBhvr>
                                        <p:cTn id="9" dur="4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77248" y="251313"/>
            <a:ext cx="3719810" cy="398780"/>
          </a:xfrm>
          <a:prstGeom prst="rect">
            <a:avLst/>
          </a:prstGeom>
          <a:noFill/>
        </p:spPr>
        <p:txBody>
          <a:bodyPr wrap="square" rtlCol="0">
            <a:spAutoFit/>
          </a:bodyPr>
          <a:lstStyle/>
          <a:p>
            <a:r>
              <a:rPr lang="zh-CN" altLang="en-US" sz="2000" dirty="0">
                <a:solidFill>
                  <a:schemeClr val="bg1"/>
                </a:solidFill>
                <a:latin typeface="义启中细体" panose="02000000000000000000" pitchFamily="2" charset="-128"/>
                <a:ea typeface="义启中细体" panose="02000000000000000000" pitchFamily="2" charset="-128"/>
                <a:cs typeface="Arial" panose="020B0604020202020204" pitchFamily="34" charset="0"/>
              </a:rPr>
              <a:t>模型改进建议</a:t>
            </a:r>
            <a:endParaRPr lang="zh-CN" altLang="en-US" sz="2000" dirty="0">
              <a:solidFill>
                <a:schemeClr val="bg1"/>
              </a:solidFill>
              <a:latin typeface="义启中细体" panose="02000000000000000000" pitchFamily="2" charset="-128"/>
              <a:ea typeface="义启中细体" panose="02000000000000000000" pitchFamily="2" charset="-128"/>
              <a:cs typeface="Arial" panose="020B0604020202020204" pitchFamily="34" charset="0"/>
            </a:endParaRPr>
          </a:p>
        </p:txBody>
      </p:sp>
      <p:sp>
        <p:nvSpPr>
          <p:cNvPr id="16" name="矩形 15"/>
          <p:cNvSpPr/>
          <p:nvPr/>
        </p:nvSpPr>
        <p:spPr>
          <a:xfrm>
            <a:off x="384175" y="890905"/>
            <a:ext cx="11581130" cy="5467985"/>
          </a:xfrm>
          <a:prstGeom prst="rect">
            <a:avLst/>
          </a:prstGeom>
          <a:noFill/>
        </p:spPr>
        <p:txBody>
          <a:bodyPr wrap="square" rtlCol="0">
            <a:noAutofit/>
          </a:bodyPr>
          <a:lstStyle/>
          <a:p>
            <a:pPr>
              <a:lnSpc>
                <a:spcPct val="120000"/>
              </a:lnSpc>
              <a:spcBef>
                <a:spcPct val="0"/>
              </a:spcBef>
            </a:pPr>
            <a:r>
              <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rPr>
              <a:t>虽然当前模型表现良好，但仍需考虑以下改进方向：</a:t>
            </a:r>
            <a:endPar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endParaRPr>
          </a:p>
          <a:p>
            <a:pPr>
              <a:lnSpc>
                <a:spcPct val="120000"/>
              </a:lnSpc>
              <a:spcBef>
                <a:spcPct val="0"/>
              </a:spcBef>
            </a:pPr>
            <a:r>
              <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rPr>
              <a:t>·模型复杂度: </a:t>
            </a:r>
            <a:endPar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endParaRPr>
          </a:p>
          <a:p>
            <a:pPr>
              <a:lnSpc>
                <a:spcPct val="120000"/>
              </a:lnSpc>
              <a:spcBef>
                <a:spcPct val="0"/>
              </a:spcBef>
            </a:pPr>
            <a:r>
              <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rPr>
              <a:t>考虑增加模型的复杂度或深度，例如增加更多的LSTM层或神经元数量，以提升模型的表达能力和学习能力。</a:t>
            </a:r>
            <a:endPar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endParaRPr>
          </a:p>
          <a:p>
            <a:pPr>
              <a:lnSpc>
                <a:spcPct val="120000"/>
              </a:lnSpc>
              <a:spcBef>
                <a:spcPct val="0"/>
              </a:spcBef>
            </a:pPr>
            <a:r>
              <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rPr>
              <a:t>·数据增强: </a:t>
            </a:r>
            <a:endPar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endParaRPr>
          </a:p>
          <a:p>
            <a:pPr>
              <a:lnSpc>
                <a:spcPct val="120000"/>
              </a:lnSpc>
              <a:spcBef>
                <a:spcPct val="0"/>
              </a:spcBef>
            </a:pPr>
            <a:r>
              <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rPr>
              <a:t>考虑引入更多的数据增强技术，如滑动窗口、时间序列特征工程等，以提升模型对复杂市场变化的适应能力。</a:t>
            </a:r>
            <a:endPar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endParaRPr>
          </a:p>
          <a:p>
            <a:pPr>
              <a:lnSpc>
                <a:spcPct val="120000"/>
              </a:lnSpc>
              <a:spcBef>
                <a:spcPct val="0"/>
              </a:spcBef>
            </a:pPr>
            <a:r>
              <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rPr>
              <a:t>·超参数调整: </a:t>
            </a:r>
            <a:endPar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endParaRPr>
          </a:p>
          <a:p>
            <a:pPr>
              <a:lnSpc>
                <a:spcPct val="120000"/>
              </a:lnSpc>
              <a:spcBef>
                <a:spcPct val="0"/>
              </a:spcBef>
            </a:pPr>
            <a:r>
              <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rPr>
              <a:t>进行更系统和深入的超参数调整，例如学习率、批量大小、Dropout率等，以进一步提高模型的训练效果和泛化能力。</a:t>
            </a:r>
            <a:endPar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endParaRPr>
          </a:p>
          <a:p>
            <a:pPr>
              <a:lnSpc>
                <a:spcPct val="120000"/>
              </a:lnSpc>
              <a:spcBef>
                <a:spcPct val="0"/>
              </a:spcBef>
            </a:pPr>
            <a:r>
              <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rPr>
              <a:t>·特征选择: </a:t>
            </a:r>
            <a:endPar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endParaRPr>
          </a:p>
          <a:p>
            <a:pPr>
              <a:lnSpc>
                <a:spcPct val="120000"/>
              </a:lnSpc>
              <a:spcBef>
                <a:spcPct val="0"/>
              </a:spcBef>
            </a:pPr>
            <a:r>
              <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rPr>
              <a:t>考虑引入更多相关的市场因素和宏观经济数据作为输入特征，以增强模型的预测能力和稳定性。</a:t>
            </a:r>
            <a:endPar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endParaRPr>
          </a:p>
          <a:p>
            <a:pPr>
              <a:lnSpc>
                <a:spcPct val="120000"/>
              </a:lnSpc>
              <a:spcBef>
                <a:spcPct val="0"/>
              </a:spcBef>
            </a:pPr>
            <a:r>
              <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rPr>
              <a:t>·模型评估: </a:t>
            </a:r>
            <a:endPar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endParaRPr>
          </a:p>
          <a:p>
            <a:pPr>
              <a:lnSpc>
                <a:spcPct val="120000"/>
              </a:lnSpc>
              <a:spcBef>
                <a:spcPct val="0"/>
              </a:spcBef>
            </a:pPr>
            <a:r>
              <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rPr>
              <a:t>进一步扩展模型评估指标的范围，如交叉验证、时间序列交叉验证等，以更全面地评估模型在不同市场环境下的稳定性和预测准确性</a:t>
            </a:r>
            <a:endPar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1400"/>
                                  </p:stCondLst>
                                  <p:iterate type="lt">
                                    <p:tmPct val="1923"/>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 calcmode="lin" valueType="num">
                                      <p:cBhvr>
                                        <p:cTn id="9" dur="500" fill="hold"/>
                                        <p:tgtEl>
                                          <p:spTgt spid="16"/>
                                        </p:tgtEl>
                                        <p:attrNameLst>
                                          <p:attrName>style.rotation</p:attrName>
                                        </p:attrNameLst>
                                      </p:cBhvr>
                                      <p:tavLst>
                                        <p:tav tm="0">
                                          <p:val>
                                            <p:fltVal val="90"/>
                                          </p:val>
                                        </p:tav>
                                        <p:tav tm="100000">
                                          <p:val>
                                            <p:fltVal val="0"/>
                                          </p:val>
                                        </p:tav>
                                      </p:tavLst>
                                    </p:anim>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77248" y="251313"/>
            <a:ext cx="3719810" cy="398780"/>
          </a:xfrm>
          <a:prstGeom prst="rect">
            <a:avLst/>
          </a:prstGeom>
          <a:noFill/>
        </p:spPr>
        <p:txBody>
          <a:bodyPr wrap="square" rtlCol="0">
            <a:spAutoFit/>
          </a:bodyPr>
          <a:lstStyle/>
          <a:p>
            <a:r>
              <a:rPr lang="zh-CN" altLang="en-US" sz="2000" dirty="0">
                <a:solidFill>
                  <a:schemeClr val="bg1"/>
                </a:solidFill>
                <a:latin typeface="义启中细体" panose="02000000000000000000" pitchFamily="2" charset="-128"/>
                <a:ea typeface="义启中细体" panose="02000000000000000000" pitchFamily="2" charset="-128"/>
                <a:cs typeface="Arial" panose="020B0604020202020204" pitchFamily="34" charset="0"/>
              </a:rPr>
              <a:t>实验应用性</a:t>
            </a:r>
            <a:endParaRPr lang="zh-CN" altLang="en-US" sz="2000" dirty="0">
              <a:solidFill>
                <a:schemeClr val="bg1"/>
              </a:solidFill>
              <a:latin typeface="义启中细体" panose="02000000000000000000" pitchFamily="2" charset="-128"/>
              <a:ea typeface="义启中细体" panose="02000000000000000000" pitchFamily="2" charset="-128"/>
              <a:cs typeface="Arial" panose="020B0604020202020204" pitchFamily="34" charset="0"/>
            </a:endParaRPr>
          </a:p>
        </p:txBody>
      </p:sp>
      <p:sp>
        <p:nvSpPr>
          <p:cNvPr id="16" name="矩形 15"/>
          <p:cNvSpPr/>
          <p:nvPr/>
        </p:nvSpPr>
        <p:spPr>
          <a:xfrm>
            <a:off x="384175" y="890905"/>
            <a:ext cx="11581130" cy="5467985"/>
          </a:xfrm>
          <a:prstGeom prst="rect">
            <a:avLst/>
          </a:prstGeom>
          <a:noFill/>
        </p:spPr>
        <p:txBody>
          <a:bodyPr wrap="square" rtlCol="0">
            <a:noAutofit/>
          </a:bodyPr>
          <a:lstStyle/>
          <a:p>
            <a:pPr>
              <a:lnSpc>
                <a:spcPct val="120000"/>
              </a:lnSpc>
              <a:spcBef>
                <a:spcPct val="0"/>
              </a:spcBef>
            </a:pPr>
            <a:r>
              <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rPr>
              <a:t>本实验展示了利用深度学习模型进行股票价格预测的全面流程，并成功应用于实际数据集。这种方法不仅仅适用于股票价格预测，还可以扩展到其他时间序列预测问题，如销售预测、天气预测等。</a:t>
            </a:r>
            <a:endPar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endParaRPr>
          </a:p>
          <a:p>
            <a:pPr>
              <a:lnSpc>
                <a:spcPct val="120000"/>
              </a:lnSpc>
              <a:spcBef>
                <a:spcPct val="0"/>
              </a:spcBef>
            </a:pPr>
            <a:r>
              <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rPr>
              <a:t>·泛化能力: </a:t>
            </a:r>
            <a:endPar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endParaRPr>
          </a:p>
          <a:p>
            <a:pPr>
              <a:lnSpc>
                <a:spcPct val="120000"/>
              </a:lnSpc>
              <a:spcBef>
                <a:spcPct val="0"/>
              </a:spcBef>
            </a:pPr>
            <a:r>
              <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rPr>
              <a:t>深度学习模型在数据量充足的情况下通常表现出色，能够处理复杂的非线性关系，适用于多种市场环境下的股票价格预测。</a:t>
            </a:r>
            <a:endPar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endParaRPr>
          </a:p>
          <a:p>
            <a:pPr>
              <a:lnSpc>
                <a:spcPct val="120000"/>
              </a:lnSpc>
              <a:spcBef>
                <a:spcPct val="0"/>
              </a:spcBef>
            </a:pPr>
            <a:r>
              <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rPr>
              <a:t>·实时性: </a:t>
            </a:r>
            <a:endPar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endParaRPr>
          </a:p>
          <a:p>
            <a:pPr>
              <a:lnSpc>
                <a:spcPct val="120000"/>
              </a:lnSpc>
              <a:spcBef>
                <a:spcPct val="0"/>
              </a:spcBef>
            </a:pPr>
            <a:r>
              <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rPr>
              <a:t>可以通过适当的数据更新策略实现实时预测，帮助投资者和决策者快速响应市场变化。</a:t>
            </a:r>
            <a:endPar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endParaRPr>
          </a:p>
          <a:p>
            <a:pPr>
              <a:lnSpc>
                <a:spcPct val="120000"/>
              </a:lnSpc>
              <a:spcBef>
                <a:spcPct val="0"/>
              </a:spcBef>
            </a:pPr>
            <a:r>
              <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rPr>
              <a:t>·可解释性: </a:t>
            </a:r>
            <a:endPar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endParaRPr>
          </a:p>
          <a:p>
            <a:pPr>
              <a:lnSpc>
                <a:spcPct val="120000"/>
              </a:lnSpc>
              <a:spcBef>
                <a:spcPct val="0"/>
              </a:spcBef>
            </a:pPr>
            <a:r>
              <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rPr>
              <a:t>结合可视化和评估指标，能够直观地展示预测结果，有助于决策者理解市场趋势并制定有效的投资策略。</a:t>
            </a:r>
            <a:endPar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endParaRPr>
          </a:p>
          <a:p>
            <a:pPr>
              <a:lnSpc>
                <a:spcPct val="120000"/>
              </a:lnSpc>
              <a:spcBef>
                <a:spcPct val="0"/>
              </a:spcBef>
            </a:pPr>
            <a:r>
              <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rPr>
              <a:t>·应用场景: 不仅限于金融领域，还可以应用于供应链管理、需求预测和资源优化等领域，提升决策过程的精确性和效率。</a:t>
            </a:r>
            <a:endPar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1400"/>
                                  </p:stCondLst>
                                  <p:iterate type="lt">
                                    <p:tmPct val="1923"/>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 calcmode="lin" valueType="num">
                                      <p:cBhvr>
                                        <p:cTn id="9" dur="500" fill="hold"/>
                                        <p:tgtEl>
                                          <p:spTgt spid="16"/>
                                        </p:tgtEl>
                                        <p:attrNameLst>
                                          <p:attrName>style.rotation</p:attrName>
                                        </p:attrNameLst>
                                      </p:cBhvr>
                                      <p:tavLst>
                                        <p:tav tm="0">
                                          <p:val>
                                            <p:fltVal val="90"/>
                                          </p:val>
                                        </p:tav>
                                        <p:tav tm="100000">
                                          <p:val>
                                            <p:fltVal val="0"/>
                                          </p:val>
                                        </p:tav>
                                      </p:tavLst>
                                    </p:anim>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77248" y="251313"/>
            <a:ext cx="3719810" cy="398780"/>
          </a:xfrm>
          <a:prstGeom prst="rect">
            <a:avLst/>
          </a:prstGeom>
          <a:noFill/>
        </p:spPr>
        <p:txBody>
          <a:bodyPr wrap="square" rtlCol="0">
            <a:spAutoFit/>
          </a:bodyPr>
          <a:lstStyle/>
          <a:p>
            <a:r>
              <a:rPr lang="zh-CN" altLang="en-US" sz="2000" dirty="0">
                <a:solidFill>
                  <a:schemeClr val="bg1"/>
                </a:solidFill>
                <a:latin typeface="义启中细体" panose="02000000000000000000" pitchFamily="2" charset="-128"/>
                <a:ea typeface="义启中细体" panose="02000000000000000000" pitchFamily="2" charset="-128"/>
                <a:cs typeface="Arial" panose="020B0604020202020204" pitchFamily="34" charset="0"/>
              </a:rPr>
              <a:t>参考文献</a:t>
            </a:r>
            <a:endParaRPr lang="zh-CN" altLang="en-US" sz="2000" dirty="0">
              <a:solidFill>
                <a:schemeClr val="bg1"/>
              </a:solidFill>
              <a:latin typeface="义启中细体" panose="02000000000000000000" pitchFamily="2" charset="-128"/>
              <a:ea typeface="义启中细体" panose="02000000000000000000" pitchFamily="2" charset="-128"/>
              <a:cs typeface="Arial" panose="020B0604020202020204" pitchFamily="34" charset="0"/>
            </a:endParaRPr>
          </a:p>
        </p:txBody>
      </p:sp>
      <p:sp>
        <p:nvSpPr>
          <p:cNvPr id="16" name="矩形 15"/>
          <p:cNvSpPr/>
          <p:nvPr/>
        </p:nvSpPr>
        <p:spPr>
          <a:xfrm>
            <a:off x="384175" y="890905"/>
            <a:ext cx="11581130" cy="5467985"/>
          </a:xfrm>
          <a:prstGeom prst="rect">
            <a:avLst/>
          </a:prstGeom>
          <a:noFill/>
        </p:spPr>
        <p:txBody>
          <a:bodyPr wrap="square" rtlCol="0">
            <a:noAutofit/>
          </a:bodyPr>
          <a:lstStyle/>
          <a:p>
            <a:pPr>
              <a:lnSpc>
                <a:spcPct val="120000"/>
              </a:lnSpc>
              <a:spcBef>
                <a:spcPct val="0"/>
              </a:spcBef>
            </a:pPr>
            <a:r>
              <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rPr>
              <a:t>TensorFlow官方文档: https://www.tensorflow.org/api_docs</a:t>
            </a:r>
            <a:endPar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endParaRPr>
          </a:p>
          <a:p>
            <a:pPr>
              <a:lnSpc>
                <a:spcPct val="120000"/>
              </a:lnSpc>
              <a:spcBef>
                <a:spcPct val="0"/>
              </a:spcBef>
            </a:pPr>
            <a:r>
              <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rPr>
              <a:t>Keras官方文档: https://keras.io/api/</a:t>
            </a:r>
            <a:endPar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endParaRPr>
          </a:p>
          <a:p>
            <a:pPr>
              <a:lnSpc>
                <a:spcPct val="120000"/>
              </a:lnSpc>
              <a:spcBef>
                <a:spcPct val="0"/>
              </a:spcBef>
            </a:pPr>
            <a:r>
              <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rPr>
              <a:t>贵州茅台公司历史股价数据</a:t>
            </a:r>
            <a:endParaRPr lang="zh-CN" altLang="en-US" sz="2000" dirty="0">
              <a:solidFill>
                <a:schemeClr val="bg1"/>
              </a:solidFill>
              <a:latin typeface="义启中细体" panose="02000000000000000000" pitchFamily="2" charset="-128"/>
              <a:ea typeface="义启中细体" panose="02000000000000000000" pitchFamily="2" charset="-128"/>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1400"/>
                                  </p:stCondLst>
                                  <p:iterate type="lt">
                                    <p:tmPct val="1923"/>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 calcmode="lin" valueType="num">
                                      <p:cBhvr>
                                        <p:cTn id="9" dur="500" fill="hold"/>
                                        <p:tgtEl>
                                          <p:spTgt spid="16"/>
                                        </p:tgtEl>
                                        <p:attrNameLst>
                                          <p:attrName>style.rotation</p:attrName>
                                        </p:attrNameLst>
                                      </p:cBhvr>
                                      <p:tavLst>
                                        <p:tav tm="0">
                                          <p:val>
                                            <p:fltVal val="90"/>
                                          </p:val>
                                        </p:tav>
                                        <p:tav tm="100000">
                                          <p:val>
                                            <p:fltVal val="0"/>
                                          </p:val>
                                        </p:tav>
                                      </p:tavLst>
                                    </p:anim>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740391" y="6441278"/>
            <a:ext cx="8711217" cy="306705"/>
          </a:xfrm>
          <a:prstGeom prst="rect">
            <a:avLst/>
          </a:prstGeom>
          <a:noFill/>
        </p:spPr>
        <p:txBody>
          <a:bodyPr wrap="square" rtlCol="0">
            <a:spAutoFit/>
          </a:bodyPr>
          <a:lstStyle/>
          <a:p>
            <a:pPr algn="ctr"/>
            <a:r>
              <a:rPr lang="en-US" altLang="zh-CN" sz="1400" dirty="0">
                <a:solidFill>
                  <a:schemeClr val="bg1"/>
                </a:solidFill>
              </a:rPr>
              <a:t>Great achievement of the construction bank, can not know, but in can do it.</a:t>
            </a:r>
            <a:endParaRPr lang="zh-CN" altLang="en-US" sz="1400" dirty="0">
              <a:solidFill>
                <a:schemeClr val="bg1"/>
              </a:solidFill>
              <a:latin typeface="义启中细体" panose="02000000000000000000" pitchFamily="2" charset="-128"/>
              <a:ea typeface="义启中细体" panose="02000000000000000000" pitchFamily="2" charset="-128"/>
              <a:cs typeface="Arial" panose="020B0604020202020204" pitchFamily="34" charset="0"/>
            </a:endParaRPr>
          </a:p>
        </p:txBody>
      </p:sp>
      <p:sp>
        <p:nvSpPr>
          <p:cNvPr id="4" name="文本框 3"/>
          <p:cNvSpPr txBox="1"/>
          <p:nvPr/>
        </p:nvSpPr>
        <p:spPr>
          <a:xfrm>
            <a:off x="276860" y="248920"/>
            <a:ext cx="1758315" cy="829945"/>
          </a:xfrm>
          <a:prstGeom prst="rect">
            <a:avLst/>
          </a:prstGeom>
        </p:spPr>
        <p:txBody>
          <a:bodyPr wrap="square">
            <a:spAutoFit/>
            <a:extLst>
              <a:ext uri="{4A0BC546-FE56-4ADE-93B0-CB8AF2F6F144}">
                <wpsdc:textFrameExt xmlns:wpsdc="http://www.wps.cn/officeDocument/2022/drawingmlCustomData" type="title"/>
              </a:ext>
            </a:extLst>
          </a:bodyPr>
          <a:p>
            <a:pPr algn="l"/>
            <a:r>
              <a:rPr lang="zh-CN" altLang="en-US" sz="4800" b="1" spc="400">
                <a:solidFill>
                  <a:srgbClr val="FF0000"/>
                </a:solidFill>
                <a:latin typeface="Arial" panose="020B0604020202020204" pitchFamily="34" charset="0"/>
                <a:ea typeface="微软雅黑" panose="020B0503020204020204" charset="-122"/>
              </a:rPr>
              <a:t>引言：</a:t>
            </a:r>
            <a:endParaRPr lang="zh-CN" altLang="en-US" sz="4800" b="1" spc="400">
              <a:solidFill>
                <a:srgbClr val="FF0000"/>
              </a:solidFill>
              <a:latin typeface="Arial" panose="020B0604020202020204" pitchFamily="34" charset="0"/>
              <a:ea typeface="微软雅黑" panose="020B0503020204020204" charset="-122"/>
            </a:endParaRPr>
          </a:p>
        </p:txBody>
      </p:sp>
      <p:sp>
        <p:nvSpPr>
          <p:cNvPr id="5" name="文本框 4"/>
          <p:cNvSpPr txBox="1"/>
          <p:nvPr/>
        </p:nvSpPr>
        <p:spPr>
          <a:xfrm>
            <a:off x="2077085" y="1137285"/>
            <a:ext cx="9071610" cy="4617720"/>
          </a:xfrm>
          <a:prstGeom prst="rect">
            <a:avLst/>
          </a:prstGeom>
          <a:noFill/>
        </p:spPr>
        <p:txBody>
          <a:bodyPr wrap="square" rtlCol="0">
            <a:noAutofit/>
          </a:bodyPr>
          <a:p>
            <a:r>
              <a:rPr lang="zh-CN" altLang="en-US" sz="4000">
                <a:highlight>
                  <a:srgbClr val="FFFF00"/>
                </a:highlight>
              </a:rPr>
              <a:t>本报告基于股票代码“600519”（贵州茅台股票）的历史开盘价数据，使用深度学习模型（LSTM）进行股票价格预测。通过对训练集和测试集的数据预处理、模型构建和训练，评估了模型的性能并进行了预测，实验环境：anaconda jupyter。</a:t>
            </a:r>
            <a:endParaRPr lang="zh-CN" altLang="en-US" sz="4000">
              <a:highlight>
                <a:srgbClr val="FFFF00"/>
              </a:highlight>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115715" y="3367702"/>
            <a:ext cx="3960568" cy="1538884"/>
          </a:xfrm>
          <a:prstGeom prst="rect">
            <a:avLst/>
          </a:prstGeom>
          <a:noFill/>
        </p:spPr>
        <p:txBody>
          <a:bodyPr wrap="square" rtlCol="0">
            <a:spAutoFit/>
          </a:bodyPr>
          <a:lstStyle/>
          <a:p>
            <a:pPr algn="ctr"/>
            <a:r>
              <a:rPr lang="zh-CN" altLang="en-US" sz="6600" dirty="0">
                <a:solidFill>
                  <a:schemeClr val="bg1"/>
                </a:solidFill>
                <a:latin typeface="义启中细体" panose="02000000000000000000" pitchFamily="2" charset="-128"/>
                <a:ea typeface="义启中细体" panose="02000000000000000000" pitchFamily="2" charset="-128"/>
                <a:cs typeface="Arial" panose="020B0604020202020204" pitchFamily="34" charset="0"/>
              </a:rPr>
              <a:t>谢谢观看</a:t>
            </a:r>
            <a:endParaRPr lang="en-US" altLang="zh-CN" sz="6600" dirty="0">
              <a:solidFill>
                <a:schemeClr val="bg1"/>
              </a:solidFill>
              <a:latin typeface="义启中细体" panose="02000000000000000000" pitchFamily="2" charset="-128"/>
              <a:ea typeface="义启中细体" panose="02000000000000000000" pitchFamily="2" charset="-128"/>
              <a:cs typeface="Arial" panose="020B0604020202020204" pitchFamily="34" charset="0"/>
            </a:endParaRPr>
          </a:p>
          <a:p>
            <a:pPr algn="ctr"/>
            <a:r>
              <a:rPr lang="en-US" altLang="zh-CN" sz="2800" dirty="0">
                <a:solidFill>
                  <a:schemeClr val="bg1"/>
                </a:solidFill>
                <a:latin typeface="义启中细体" panose="02000000000000000000" pitchFamily="2" charset="-128"/>
                <a:ea typeface="义启中细体" panose="02000000000000000000" pitchFamily="2" charset="-128"/>
                <a:cs typeface="Arial" panose="020B0604020202020204" pitchFamily="34" charset="0"/>
              </a:rPr>
              <a:t>THANK YOU</a:t>
            </a:r>
            <a:endParaRPr lang="zh-CN" altLang="en-US" sz="2800" dirty="0">
              <a:solidFill>
                <a:schemeClr val="bg1"/>
              </a:solidFill>
              <a:latin typeface="义启中细体" panose="02000000000000000000" pitchFamily="2" charset="-128"/>
              <a:ea typeface="义启中细体" panose="02000000000000000000" pitchFamily="2" charset="-128"/>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6859905" y="2965450"/>
            <a:ext cx="5331460" cy="1230630"/>
          </a:xfrm>
          <a:prstGeom prst="rect">
            <a:avLst/>
          </a:prstGeom>
        </p:spPr>
        <p:txBody>
          <a:bodyPr wrap="square" lIns="0" tIns="0" rIns="0" bIns="0">
            <a:spAutoFit/>
          </a:bodyPr>
          <a:lstStyle/>
          <a:p>
            <a:r>
              <a:rPr lang="en-US" altLang="zh-CN" sz="8000" dirty="0">
                <a:solidFill>
                  <a:schemeClr val="bg1"/>
                </a:solidFill>
                <a:latin typeface="印品粗朗体" panose="02000000000000000000" pitchFamily="2" charset="-122"/>
                <a:ea typeface="印品粗朗体" panose="02000000000000000000" pitchFamily="2" charset="-122"/>
                <a:cs typeface="+mn-ea"/>
                <a:sym typeface="Arial" panose="020B0604020202020204" pitchFamily="34" charset="0"/>
              </a:rPr>
              <a:t>01</a:t>
            </a:r>
            <a:r>
              <a:rPr lang="zh-CN" altLang="en-US" sz="8000" dirty="0">
                <a:solidFill>
                  <a:schemeClr val="bg1"/>
                </a:solidFill>
                <a:latin typeface="印品粗朗体" panose="02000000000000000000" pitchFamily="2" charset="-122"/>
                <a:ea typeface="印品粗朗体" panose="02000000000000000000" pitchFamily="2" charset="-122"/>
                <a:cs typeface="+mn-ea"/>
                <a:sym typeface="Arial" panose="020B0604020202020204" pitchFamily="34" charset="0"/>
              </a:rPr>
              <a:t>数据处理</a:t>
            </a:r>
            <a:endParaRPr lang="zh-CN" altLang="en-US" sz="8000" dirty="0">
              <a:solidFill>
                <a:schemeClr val="bg1"/>
              </a:solidFill>
              <a:latin typeface="印品粗朗体" panose="02000000000000000000" pitchFamily="2" charset="-122"/>
              <a:ea typeface="印品粗朗体" panose="02000000000000000000" pitchFamily="2" charset="-122"/>
              <a:cs typeface="+mn-ea"/>
              <a:sym typeface="Arial" panose="020B0604020202020204" pitchFamily="34" charset="0"/>
            </a:endParaRPr>
          </a:p>
        </p:txBody>
      </p:sp>
      <p:cxnSp>
        <p:nvCxnSpPr>
          <p:cNvPr id="7" name="直接连接符 6"/>
          <p:cNvCxnSpPr/>
          <p:nvPr/>
        </p:nvCxnSpPr>
        <p:spPr>
          <a:xfrm>
            <a:off x="6555697" y="2691093"/>
            <a:ext cx="0" cy="16182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47570" y="3072765"/>
            <a:ext cx="4014470" cy="699770"/>
          </a:xfrm>
          <a:prstGeom prst="rect">
            <a:avLst/>
          </a:prstGeom>
          <a:noFill/>
        </p:spPr>
        <p:txBody>
          <a:bodyPr wrap="square" rtlCol="0">
            <a:noAutofit/>
          </a:bodyPr>
          <a:lstStyle/>
          <a:p>
            <a:pPr algn="r"/>
            <a:r>
              <a:rPr lang="zh-CN" altLang="en-US" dirty="0">
                <a:solidFill>
                  <a:schemeClr val="bg1"/>
                </a:solidFill>
                <a:latin typeface="Arial Black" panose="020B0A04020102020204" pitchFamily="34" charset="0"/>
                <a:ea typeface="义启简黑体" panose="02000000000000000000" pitchFamily="2" charset="-128"/>
                <a:cs typeface="Arial" panose="020B0604020202020204" pitchFamily="34" charset="0"/>
                <a:sym typeface="+mn-ea"/>
              </a:rPr>
              <a:t>基于机器学习进行的股票价格预测</a:t>
            </a:r>
            <a:endParaRPr lang="en-US" altLang="zh-CN" dirty="0">
              <a:solidFill>
                <a:schemeClr val="bg1"/>
              </a:solidFill>
              <a:latin typeface="义启中细体" panose="02000000000000000000" pitchFamily="2" charset="-128"/>
              <a:ea typeface="义启中细体" panose="02000000000000000000" pitchFamily="2" charset="-128"/>
              <a:cs typeface="Arial" panose="020B0604020202020204" pitchFamily="34" charset="0"/>
            </a:endParaRPr>
          </a:p>
          <a:p>
            <a:pPr algn="r"/>
            <a:r>
              <a:rPr lang="en-US" altLang="zh-CN" sz="1100" dirty="0">
                <a:solidFill>
                  <a:schemeClr val="bg1"/>
                </a:solidFill>
              </a:rPr>
              <a:t>Great achievement of the construction bank, can not know</a:t>
            </a:r>
            <a:endParaRPr lang="zh-CN" altLang="en-US" sz="1100" dirty="0">
              <a:solidFill>
                <a:schemeClr val="bg1"/>
              </a:solidFill>
              <a:latin typeface="义启中细体" panose="02000000000000000000" pitchFamily="2" charset="-128"/>
              <a:ea typeface="义启中细体" panose="02000000000000000000" pitchFamily="2" charset="-128"/>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
          <p:cNvSpPr/>
          <p:nvPr/>
        </p:nvSpPr>
        <p:spPr>
          <a:xfrm>
            <a:off x="3120057" y="3909054"/>
            <a:ext cx="9071150" cy="2956379"/>
          </a:xfrm>
          <a:custGeom>
            <a:avLst/>
            <a:gdLst>
              <a:gd name="connsiteX0" fmla="*/ 0 w 9144000"/>
              <a:gd name="connsiteY0" fmla="*/ 0 h 3862090"/>
              <a:gd name="connsiteX1" fmla="*/ 9144000 w 9144000"/>
              <a:gd name="connsiteY1" fmla="*/ 0 h 3862090"/>
              <a:gd name="connsiteX2" fmla="*/ 9144000 w 9144000"/>
              <a:gd name="connsiteY2" fmla="*/ 3862090 h 3862090"/>
              <a:gd name="connsiteX3" fmla="*/ 0 w 9144000"/>
              <a:gd name="connsiteY3" fmla="*/ 3862090 h 3862090"/>
              <a:gd name="connsiteX4" fmla="*/ 0 w 9144000"/>
              <a:gd name="connsiteY4" fmla="*/ 0 h 3862090"/>
              <a:gd name="connsiteX0-1" fmla="*/ 4757351 w 9144000"/>
              <a:gd name="connsiteY0-2" fmla="*/ 4448433 h 4448433"/>
              <a:gd name="connsiteX1-3" fmla="*/ 9144000 w 9144000"/>
              <a:gd name="connsiteY1-4" fmla="*/ 0 h 4448433"/>
              <a:gd name="connsiteX2-5" fmla="*/ 9144000 w 9144000"/>
              <a:gd name="connsiteY2-6" fmla="*/ 3862090 h 4448433"/>
              <a:gd name="connsiteX3-7" fmla="*/ 0 w 9144000"/>
              <a:gd name="connsiteY3-8" fmla="*/ 3862090 h 4448433"/>
              <a:gd name="connsiteX4-9" fmla="*/ 4757351 w 9144000"/>
              <a:gd name="connsiteY4-10" fmla="*/ 4448433 h 4448433"/>
              <a:gd name="connsiteX0-11" fmla="*/ 4843848 w 9230497"/>
              <a:gd name="connsiteY0-12" fmla="*/ 4448433 h 4448433"/>
              <a:gd name="connsiteX1-13" fmla="*/ 9230497 w 9230497"/>
              <a:gd name="connsiteY1-14" fmla="*/ 0 h 4448433"/>
              <a:gd name="connsiteX2-15" fmla="*/ 9230497 w 9230497"/>
              <a:gd name="connsiteY2-16" fmla="*/ 3862090 h 4448433"/>
              <a:gd name="connsiteX3-17" fmla="*/ 0 w 9230497"/>
              <a:gd name="connsiteY3-18" fmla="*/ 2428706 h 4448433"/>
              <a:gd name="connsiteX4-19" fmla="*/ 4843848 w 9230497"/>
              <a:gd name="connsiteY4-20" fmla="*/ 4448433 h 4448433"/>
              <a:gd name="connsiteX0-21" fmla="*/ 5029199 w 9230497"/>
              <a:gd name="connsiteY0-22" fmla="*/ 3904736 h 3904736"/>
              <a:gd name="connsiteX1-23" fmla="*/ 9230497 w 9230497"/>
              <a:gd name="connsiteY1-24" fmla="*/ 0 h 3904736"/>
              <a:gd name="connsiteX2-25" fmla="*/ 9230497 w 9230497"/>
              <a:gd name="connsiteY2-26" fmla="*/ 3862090 h 3904736"/>
              <a:gd name="connsiteX3-27" fmla="*/ 0 w 9230497"/>
              <a:gd name="connsiteY3-28" fmla="*/ 2428706 h 3904736"/>
              <a:gd name="connsiteX4-29" fmla="*/ 5029199 w 9230497"/>
              <a:gd name="connsiteY4-30" fmla="*/ 3904736 h 3904736"/>
              <a:gd name="connsiteX0-31" fmla="*/ 5115696 w 9230497"/>
              <a:gd name="connsiteY0-32" fmla="*/ 4015946 h 4015946"/>
              <a:gd name="connsiteX1-33" fmla="*/ 9230497 w 9230497"/>
              <a:gd name="connsiteY1-34" fmla="*/ 0 h 4015946"/>
              <a:gd name="connsiteX2-35" fmla="*/ 9230497 w 9230497"/>
              <a:gd name="connsiteY2-36" fmla="*/ 3862090 h 4015946"/>
              <a:gd name="connsiteX3-37" fmla="*/ 0 w 9230497"/>
              <a:gd name="connsiteY3-38" fmla="*/ 2428706 h 4015946"/>
              <a:gd name="connsiteX4-39" fmla="*/ 5115696 w 9230497"/>
              <a:gd name="connsiteY4-40" fmla="*/ 4015946 h 4015946"/>
              <a:gd name="connsiteX0-41" fmla="*/ 5338118 w 9230497"/>
              <a:gd name="connsiteY0-42" fmla="*/ 2607276 h 3862090"/>
              <a:gd name="connsiteX1-43" fmla="*/ 9230497 w 9230497"/>
              <a:gd name="connsiteY1-44" fmla="*/ 0 h 3862090"/>
              <a:gd name="connsiteX2-45" fmla="*/ 9230497 w 9230497"/>
              <a:gd name="connsiteY2-46" fmla="*/ 3862090 h 3862090"/>
              <a:gd name="connsiteX3-47" fmla="*/ 0 w 9230497"/>
              <a:gd name="connsiteY3-48" fmla="*/ 2428706 h 3862090"/>
              <a:gd name="connsiteX4-49" fmla="*/ 5338118 w 9230497"/>
              <a:gd name="connsiteY4-50" fmla="*/ 2607276 h 3862090"/>
              <a:gd name="connsiteX0-51" fmla="*/ 0 w 3892379"/>
              <a:gd name="connsiteY0-52" fmla="*/ 2607276 h 3862090"/>
              <a:gd name="connsiteX1-53" fmla="*/ 3892379 w 3892379"/>
              <a:gd name="connsiteY1-54" fmla="*/ 0 h 3862090"/>
              <a:gd name="connsiteX2-55" fmla="*/ 3892379 w 3892379"/>
              <a:gd name="connsiteY2-56" fmla="*/ 3862090 h 3862090"/>
              <a:gd name="connsiteX3-57" fmla="*/ 0 w 3892379"/>
              <a:gd name="connsiteY3-58" fmla="*/ 2607276 h 3862090"/>
              <a:gd name="connsiteX0-59" fmla="*/ 0 w 4609071"/>
              <a:gd name="connsiteY0-60" fmla="*/ 3855308 h 3862090"/>
              <a:gd name="connsiteX1-61" fmla="*/ 4609071 w 4609071"/>
              <a:gd name="connsiteY1-62" fmla="*/ 0 h 3862090"/>
              <a:gd name="connsiteX2-63" fmla="*/ 4609071 w 4609071"/>
              <a:gd name="connsiteY2-64" fmla="*/ 3862090 h 3862090"/>
              <a:gd name="connsiteX3-65" fmla="*/ 0 w 4609071"/>
              <a:gd name="connsiteY3-66" fmla="*/ 3855308 h 3862090"/>
              <a:gd name="connsiteX0-67" fmla="*/ 0 w 4646141"/>
              <a:gd name="connsiteY0-68" fmla="*/ 3855308 h 3862090"/>
              <a:gd name="connsiteX1-69" fmla="*/ 4646141 w 4646141"/>
              <a:gd name="connsiteY1-70" fmla="*/ 0 h 3862090"/>
              <a:gd name="connsiteX2-71" fmla="*/ 4646141 w 4646141"/>
              <a:gd name="connsiteY2-72" fmla="*/ 3862090 h 3862090"/>
              <a:gd name="connsiteX3-73" fmla="*/ 0 w 4646141"/>
              <a:gd name="connsiteY3-74" fmla="*/ 3855308 h 3862090"/>
              <a:gd name="connsiteX0-75" fmla="*/ 0 w 4683211"/>
              <a:gd name="connsiteY0-76" fmla="*/ 3880021 h 3880021"/>
              <a:gd name="connsiteX1-77" fmla="*/ 4683211 w 4683211"/>
              <a:gd name="connsiteY1-78" fmla="*/ 0 h 3880021"/>
              <a:gd name="connsiteX2-79" fmla="*/ 4683211 w 4683211"/>
              <a:gd name="connsiteY2-80" fmla="*/ 3862090 h 3880021"/>
              <a:gd name="connsiteX3-81" fmla="*/ 0 w 4683211"/>
              <a:gd name="connsiteY3-82" fmla="*/ 3880021 h 3880021"/>
              <a:gd name="connsiteX0-83" fmla="*/ 0 w 4670854"/>
              <a:gd name="connsiteY0-84" fmla="*/ 3867664 h 3867664"/>
              <a:gd name="connsiteX1-85" fmla="*/ 4670854 w 4670854"/>
              <a:gd name="connsiteY1-86" fmla="*/ 0 h 3867664"/>
              <a:gd name="connsiteX2-87" fmla="*/ 4670854 w 4670854"/>
              <a:gd name="connsiteY2-88" fmla="*/ 3862090 h 3867664"/>
              <a:gd name="connsiteX3-89" fmla="*/ 0 w 4670854"/>
              <a:gd name="connsiteY3-90" fmla="*/ 3867664 h 3867664"/>
            </a:gdLst>
            <a:ahLst/>
            <a:cxnLst>
              <a:cxn ang="0">
                <a:pos x="connsiteX0-1" y="connsiteY0-2"/>
              </a:cxn>
              <a:cxn ang="0">
                <a:pos x="connsiteX1-3" y="connsiteY1-4"/>
              </a:cxn>
              <a:cxn ang="0">
                <a:pos x="connsiteX2-5" y="connsiteY2-6"/>
              </a:cxn>
              <a:cxn ang="0">
                <a:pos x="connsiteX3-7" y="connsiteY3-8"/>
              </a:cxn>
            </a:cxnLst>
            <a:rect l="l" t="t" r="r" b="b"/>
            <a:pathLst>
              <a:path w="4670854" h="3867664">
                <a:moveTo>
                  <a:pt x="0" y="3867664"/>
                </a:moveTo>
                <a:lnTo>
                  <a:pt x="4670854" y="0"/>
                </a:lnTo>
                <a:lnTo>
                  <a:pt x="4670854" y="3862090"/>
                </a:lnTo>
                <a:lnTo>
                  <a:pt x="0" y="3867664"/>
                </a:lnTo>
                <a:close/>
              </a:path>
            </a:pathLst>
          </a:custGeom>
          <a:solidFill>
            <a:srgbClr val="001A6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dirty="0">
              <a:solidFill>
                <a:schemeClr val="bg1"/>
              </a:solidFill>
              <a:latin typeface="义启中细体" panose="02000000000000000000" pitchFamily="2" charset="-128"/>
              <a:ea typeface="义启中细体" panose="02000000000000000000" pitchFamily="2" charset="-128"/>
            </a:endParaRPr>
          </a:p>
        </p:txBody>
      </p:sp>
      <p:sp>
        <p:nvSpPr>
          <p:cNvPr id="29" name="TextBox 8"/>
          <p:cNvSpPr txBox="1">
            <a:spLocks noChangeArrowheads="1"/>
          </p:cNvSpPr>
          <p:nvPr/>
        </p:nvSpPr>
        <p:spPr bwMode="auto">
          <a:xfrm>
            <a:off x="171076" y="107281"/>
            <a:ext cx="4223919" cy="535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6pPr>
            <a:lvl7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7pPr>
            <a:lvl8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8pPr>
            <a:lvl9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9pPr>
          </a:lstStyle>
          <a:p>
            <a:pPr indent="0" algn="l" fontAlgn="auto"/>
            <a:r>
              <a:rPr lang="zh-CN" altLang="en-US" sz="2700" b="1" dirty="0">
                <a:solidFill>
                  <a:schemeClr val="bg1"/>
                </a:solidFill>
                <a:latin typeface="义启中细体" panose="02000000000000000000" pitchFamily="2" charset="-128"/>
                <a:ea typeface="义启中细体" panose="02000000000000000000" pitchFamily="2" charset="-128"/>
              </a:rPr>
              <a:t>数据预处理</a:t>
            </a:r>
            <a:endParaRPr lang="zh-CN" altLang="en-US" sz="2700" b="1" dirty="0">
              <a:solidFill>
                <a:schemeClr val="bg1"/>
              </a:solidFill>
              <a:latin typeface="义启中细体" panose="02000000000000000000" pitchFamily="2" charset="-128"/>
              <a:ea typeface="义启中细体" panose="02000000000000000000" pitchFamily="2" charset="-128"/>
            </a:endParaRPr>
          </a:p>
        </p:txBody>
      </p:sp>
      <p:sp>
        <p:nvSpPr>
          <p:cNvPr id="30" name="Text Box 11"/>
          <p:cNvSpPr txBox="1">
            <a:spLocks noChangeArrowheads="1"/>
          </p:cNvSpPr>
          <p:nvPr/>
        </p:nvSpPr>
        <p:spPr bwMode="auto">
          <a:xfrm>
            <a:off x="907407" y="3243024"/>
            <a:ext cx="4991905" cy="489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lnSpc>
                <a:spcPct val="150000"/>
              </a:lnSpc>
            </a:pPr>
            <a:r>
              <a:rPr lang="zh-CN" altLang="en-US" sz="1600" dirty="0">
                <a:solidFill>
                  <a:schemeClr val="bg1"/>
                </a:solidFill>
                <a:latin typeface="义启中细体" panose="02000000000000000000" pitchFamily="2" charset="-128"/>
                <a:ea typeface="义启中细体" panose="02000000000000000000" pitchFamily="2" charset="-128"/>
              </a:rPr>
              <a:t>。</a:t>
            </a:r>
            <a:endParaRPr lang="en-US" altLang="zh-CN" sz="1600" dirty="0">
              <a:solidFill>
                <a:schemeClr val="bg1"/>
              </a:solidFill>
              <a:latin typeface="义启中细体" panose="02000000000000000000" pitchFamily="2" charset="-128"/>
              <a:ea typeface="义启中细体" panose="02000000000000000000" pitchFamily="2" charset="-128"/>
            </a:endParaRPr>
          </a:p>
        </p:txBody>
      </p:sp>
      <p:pic>
        <p:nvPicPr>
          <p:cNvPr id="32" name="图片 3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92000" y="691536"/>
            <a:ext cx="5582377" cy="6014905"/>
          </a:xfrm>
          <a:prstGeom prst="rect">
            <a:avLst/>
          </a:prstGeom>
        </p:spPr>
      </p:pic>
      <p:sp>
        <p:nvSpPr>
          <p:cNvPr id="33" name="矩形 3"/>
          <p:cNvSpPr/>
          <p:nvPr/>
        </p:nvSpPr>
        <p:spPr>
          <a:xfrm>
            <a:off x="6947524" y="1408108"/>
            <a:ext cx="3711878" cy="3509578"/>
          </a:xfrm>
          <a:custGeom>
            <a:avLst/>
            <a:gdLst>
              <a:gd name="connsiteX0" fmla="*/ 0 w 2376264"/>
              <a:gd name="connsiteY0" fmla="*/ 0 h 1399478"/>
              <a:gd name="connsiteX1" fmla="*/ 2376264 w 2376264"/>
              <a:gd name="connsiteY1" fmla="*/ 0 h 1399478"/>
              <a:gd name="connsiteX2" fmla="*/ 2376264 w 2376264"/>
              <a:gd name="connsiteY2" fmla="*/ 1399478 h 1399478"/>
              <a:gd name="connsiteX3" fmla="*/ 0 w 2376264"/>
              <a:gd name="connsiteY3" fmla="*/ 1399478 h 1399478"/>
              <a:gd name="connsiteX4" fmla="*/ 0 w 2376264"/>
              <a:gd name="connsiteY4" fmla="*/ 0 h 1399478"/>
              <a:gd name="connsiteX0-1" fmla="*/ 0 w 2633801"/>
              <a:gd name="connsiteY0-2" fmla="*/ 827590 h 2227068"/>
              <a:gd name="connsiteX1-3" fmla="*/ 2633801 w 2633801"/>
              <a:gd name="connsiteY1-4" fmla="*/ 0 h 2227068"/>
              <a:gd name="connsiteX2-5" fmla="*/ 2376264 w 2633801"/>
              <a:gd name="connsiteY2-6" fmla="*/ 2227068 h 2227068"/>
              <a:gd name="connsiteX3-7" fmla="*/ 0 w 2633801"/>
              <a:gd name="connsiteY3-8" fmla="*/ 2227068 h 2227068"/>
              <a:gd name="connsiteX4-9" fmla="*/ 0 w 2633801"/>
              <a:gd name="connsiteY4-10" fmla="*/ 827590 h 2227068"/>
              <a:gd name="connsiteX0-11" fmla="*/ 0 w 2633801"/>
              <a:gd name="connsiteY0-12" fmla="*/ 827590 h 2247323"/>
              <a:gd name="connsiteX1-13" fmla="*/ 2633801 w 2633801"/>
              <a:gd name="connsiteY1-14" fmla="*/ 0 h 2247323"/>
              <a:gd name="connsiteX2-15" fmla="*/ 2480436 w 2633801"/>
              <a:gd name="connsiteY2-16" fmla="*/ 2247323 h 2247323"/>
              <a:gd name="connsiteX3-17" fmla="*/ 0 w 2633801"/>
              <a:gd name="connsiteY3-18" fmla="*/ 2227068 h 2247323"/>
              <a:gd name="connsiteX4-19" fmla="*/ 0 w 2633801"/>
              <a:gd name="connsiteY4-20" fmla="*/ 827590 h 2247323"/>
              <a:gd name="connsiteX0-21" fmla="*/ 0 w 2633801"/>
              <a:gd name="connsiteY0-22" fmla="*/ 827590 h 2493285"/>
              <a:gd name="connsiteX1-23" fmla="*/ 2633801 w 2633801"/>
              <a:gd name="connsiteY1-24" fmla="*/ 0 h 2493285"/>
              <a:gd name="connsiteX2-25" fmla="*/ 2486223 w 2633801"/>
              <a:gd name="connsiteY2-26" fmla="*/ 2493285 h 2493285"/>
              <a:gd name="connsiteX3-27" fmla="*/ 0 w 2633801"/>
              <a:gd name="connsiteY3-28" fmla="*/ 2227068 h 2493285"/>
              <a:gd name="connsiteX4-29" fmla="*/ 0 w 2633801"/>
              <a:gd name="connsiteY4-30" fmla="*/ 827590 h 2493285"/>
              <a:gd name="connsiteX0-31" fmla="*/ 153364 w 2787165"/>
              <a:gd name="connsiteY0-32" fmla="*/ 827590 h 2585883"/>
              <a:gd name="connsiteX1-33" fmla="*/ 2787165 w 2787165"/>
              <a:gd name="connsiteY1-34" fmla="*/ 0 h 2585883"/>
              <a:gd name="connsiteX2-35" fmla="*/ 2639587 w 2787165"/>
              <a:gd name="connsiteY2-36" fmla="*/ 2493285 h 2585883"/>
              <a:gd name="connsiteX3-37" fmla="*/ 0 w 2787165"/>
              <a:gd name="connsiteY3-38" fmla="*/ 2585883 h 2585883"/>
              <a:gd name="connsiteX4-39" fmla="*/ 153364 w 2787165"/>
              <a:gd name="connsiteY4-40" fmla="*/ 827590 h 2585883"/>
              <a:gd name="connsiteX0-41" fmla="*/ 153364 w 2787165"/>
              <a:gd name="connsiteY0-42" fmla="*/ 827590 h 2585883"/>
              <a:gd name="connsiteX1-43" fmla="*/ 2787165 w 2787165"/>
              <a:gd name="connsiteY1-44" fmla="*/ 0 h 2585883"/>
              <a:gd name="connsiteX2-45" fmla="*/ 2607757 w 2787165"/>
              <a:gd name="connsiteY2-46" fmla="*/ 2473029 h 2585883"/>
              <a:gd name="connsiteX3-47" fmla="*/ 0 w 2787165"/>
              <a:gd name="connsiteY3-48" fmla="*/ 2585883 h 2585883"/>
              <a:gd name="connsiteX4-49" fmla="*/ 153364 w 2787165"/>
              <a:gd name="connsiteY4-50" fmla="*/ 827590 h 2585883"/>
              <a:gd name="connsiteX0-51" fmla="*/ 162045 w 2787165"/>
              <a:gd name="connsiteY0-52" fmla="*/ 833378 h 2585883"/>
              <a:gd name="connsiteX1-53" fmla="*/ 2787165 w 2787165"/>
              <a:gd name="connsiteY1-54" fmla="*/ 0 h 2585883"/>
              <a:gd name="connsiteX2-55" fmla="*/ 2607757 w 2787165"/>
              <a:gd name="connsiteY2-56" fmla="*/ 2473029 h 2585883"/>
              <a:gd name="connsiteX3-57" fmla="*/ 0 w 2787165"/>
              <a:gd name="connsiteY3-58" fmla="*/ 2585883 h 2585883"/>
              <a:gd name="connsiteX4-59" fmla="*/ 162045 w 2787165"/>
              <a:gd name="connsiteY4-60" fmla="*/ 833378 h 2585883"/>
              <a:gd name="connsiteX0-61" fmla="*/ 173620 w 2787165"/>
              <a:gd name="connsiteY0-62" fmla="*/ 842059 h 2585883"/>
              <a:gd name="connsiteX1-63" fmla="*/ 2787165 w 2787165"/>
              <a:gd name="connsiteY1-64" fmla="*/ 0 h 2585883"/>
              <a:gd name="connsiteX2-65" fmla="*/ 2607757 w 2787165"/>
              <a:gd name="connsiteY2-66" fmla="*/ 2473029 h 2585883"/>
              <a:gd name="connsiteX3-67" fmla="*/ 0 w 2787165"/>
              <a:gd name="connsiteY3-68" fmla="*/ 2585883 h 2585883"/>
              <a:gd name="connsiteX4-69" fmla="*/ 173620 w 2787165"/>
              <a:gd name="connsiteY4-70" fmla="*/ 842059 h 2585883"/>
              <a:gd name="connsiteX0-71" fmla="*/ 173620 w 2792952"/>
              <a:gd name="connsiteY0-72" fmla="*/ 870996 h 2614820"/>
              <a:gd name="connsiteX1-73" fmla="*/ 2792952 w 2792952"/>
              <a:gd name="connsiteY1-74" fmla="*/ 0 h 2614820"/>
              <a:gd name="connsiteX2-75" fmla="*/ 2607757 w 2792952"/>
              <a:gd name="connsiteY2-76" fmla="*/ 2501966 h 2614820"/>
              <a:gd name="connsiteX3-77" fmla="*/ 0 w 2792952"/>
              <a:gd name="connsiteY3-78" fmla="*/ 2614820 h 2614820"/>
              <a:gd name="connsiteX4-79" fmla="*/ 173620 w 2792952"/>
              <a:gd name="connsiteY4-80" fmla="*/ 870996 h 2614820"/>
              <a:gd name="connsiteX0-81" fmla="*/ 173620 w 2792952"/>
              <a:gd name="connsiteY0-82" fmla="*/ 870996 h 2614820"/>
              <a:gd name="connsiteX1-83" fmla="*/ 2792952 w 2792952"/>
              <a:gd name="connsiteY1-84" fmla="*/ 0 h 2614820"/>
              <a:gd name="connsiteX2-85" fmla="*/ 2599076 w 2792952"/>
              <a:gd name="connsiteY2-86" fmla="*/ 2490391 h 2614820"/>
              <a:gd name="connsiteX3-87" fmla="*/ 0 w 2792952"/>
              <a:gd name="connsiteY3-88" fmla="*/ 2614820 h 2614820"/>
              <a:gd name="connsiteX4-89" fmla="*/ 173620 w 2792952"/>
              <a:gd name="connsiteY4-90" fmla="*/ 870996 h 2614820"/>
              <a:gd name="connsiteX0-91" fmla="*/ 182301 w 2801633"/>
              <a:gd name="connsiteY0-92" fmla="*/ 870996 h 2655332"/>
              <a:gd name="connsiteX1-93" fmla="*/ 2801633 w 2801633"/>
              <a:gd name="connsiteY1-94" fmla="*/ 0 h 2655332"/>
              <a:gd name="connsiteX2-95" fmla="*/ 2607757 w 2801633"/>
              <a:gd name="connsiteY2-96" fmla="*/ 2490391 h 2655332"/>
              <a:gd name="connsiteX3-97" fmla="*/ 0 w 2801633"/>
              <a:gd name="connsiteY3-98" fmla="*/ 2655332 h 2655332"/>
              <a:gd name="connsiteX4-99" fmla="*/ 182301 w 2801633"/>
              <a:gd name="connsiteY4-100" fmla="*/ 870996 h 2655332"/>
              <a:gd name="connsiteX0-101" fmla="*/ 182301 w 2801633"/>
              <a:gd name="connsiteY0-102" fmla="*/ 870996 h 2655332"/>
              <a:gd name="connsiteX1-103" fmla="*/ 2801633 w 2801633"/>
              <a:gd name="connsiteY1-104" fmla="*/ 0 h 2655332"/>
              <a:gd name="connsiteX2-105" fmla="*/ 2619332 w 2801633"/>
              <a:gd name="connsiteY2-106" fmla="*/ 2513541 h 2655332"/>
              <a:gd name="connsiteX3-107" fmla="*/ 0 w 2801633"/>
              <a:gd name="connsiteY3-108" fmla="*/ 2655332 h 2655332"/>
              <a:gd name="connsiteX4-109" fmla="*/ 182301 w 2801633"/>
              <a:gd name="connsiteY4-110" fmla="*/ 870996 h 2655332"/>
              <a:gd name="connsiteX0-111" fmla="*/ 182301 w 2801633"/>
              <a:gd name="connsiteY0-112" fmla="*/ 870996 h 2655332"/>
              <a:gd name="connsiteX1-113" fmla="*/ 2801633 w 2801633"/>
              <a:gd name="connsiteY1-114" fmla="*/ 0 h 2655332"/>
              <a:gd name="connsiteX2-115" fmla="*/ 2636694 w 2801633"/>
              <a:gd name="connsiteY2-116" fmla="*/ 2513541 h 2655332"/>
              <a:gd name="connsiteX3-117" fmla="*/ 0 w 2801633"/>
              <a:gd name="connsiteY3-118" fmla="*/ 2655332 h 2655332"/>
              <a:gd name="connsiteX4-119" fmla="*/ 182301 w 2801633"/>
              <a:gd name="connsiteY4-120" fmla="*/ 870996 h 2655332"/>
              <a:gd name="connsiteX0-121" fmla="*/ 182301 w 2824782"/>
              <a:gd name="connsiteY0-122" fmla="*/ 870996 h 2655332"/>
              <a:gd name="connsiteX1-123" fmla="*/ 2824782 w 2824782"/>
              <a:gd name="connsiteY1-124" fmla="*/ 0 h 2655332"/>
              <a:gd name="connsiteX2-125" fmla="*/ 2636694 w 2824782"/>
              <a:gd name="connsiteY2-126" fmla="*/ 2513541 h 2655332"/>
              <a:gd name="connsiteX3-127" fmla="*/ 0 w 2824782"/>
              <a:gd name="connsiteY3-128" fmla="*/ 2655332 h 2655332"/>
              <a:gd name="connsiteX4-129" fmla="*/ 182301 w 2824782"/>
              <a:gd name="connsiteY4-130" fmla="*/ 870996 h 2655332"/>
              <a:gd name="connsiteX0-131" fmla="*/ 182301 w 2792952"/>
              <a:gd name="connsiteY0-132" fmla="*/ 850741 h 2635077"/>
              <a:gd name="connsiteX1-133" fmla="*/ 2792952 w 2792952"/>
              <a:gd name="connsiteY1-134" fmla="*/ 0 h 2635077"/>
              <a:gd name="connsiteX2-135" fmla="*/ 2636694 w 2792952"/>
              <a:gd name="connsiteY2-136" fmla="*/ 2493286 h 2635077"/>
              <a:gd name="connsiteX3-137" fmla="*/ 0 w 2792952"/>
              <a:gd name="connsiteY3-138" fmla="*/ 2635077 h 2635077"/>
              <a:gd name="connsiteX4-139" fmla="*/ 182301 w 2792952"/>
              <a:gd name="connsiteY4-140" fmla="*/ 850741 h 2635077"/>
              <a:gd name="connsiteX0-141" fmla="*/ 182301 w 2792952"/>
              <a:gd name="connsiteY0-142" fmla="*/ 850741 h 2635077"/>
              <a:gd name="connsiteX1-143" fmla="*/ 2792952 w 2792952"/>
              <a:gd name="connsiteY1-144" fmla="*/ 0 h 2635077"/>
              <a:gd name="connsiteX2-145" fmla="*/ 2604864 w 2792952"/>
              <a:gd name="connsiteY2-146" fmla="*/ 2458562 h 2635077"/>
              <a:gd name="connsiteX3-147" fmla="*/ 0 w 2792952"/>
              <a:gd name="connsiteY3-148" fmla="*/ 2635077 h 2635077"/>
              <a:gd name="connsiteX4-149" fmla="*/ 182301 w 2792952"/>
              <a:gd name="connsiteY4-150" fmla="*/ 850741 h 2635077"/>
              <a:gd name="connsiteX0-151" fmla="*/ 173620 w 2784271"/>
              <a:gd name="connsiteY0-152" fmla="*/ 850741 h 2632184"/>
              <a:gd name="connsiteX1-153" fmla="*/ 2784271 w 2784271"/>
              <a:gd name="connsiteY1-154" fmla="*/ 0 h 2632184"/>
              <a:gd name="connsiteX2-155" fmla="*/ 2596183 w 2784271"/>
              <a:gd name="connsiteY2-156" fmla="*/ 2458562 h 2632184"/>
              <a:gd name="connsiteX3-157" fmla="*/ 0 w 2784271"/>
              <a:gd name="connsiteY3-158" fmla="*/ 2632184 h 2632184"/>
              <a:gd name="connsiteX4-159" fmla="*/ 173620 w 2784271"/>
              <a:gd name="connsiteY4-160" fmla="*/ 850741 h 26321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84271" h="2632184">
                <a:moveTo>
                  <a:pt x="173620" y="850741"/>
                </a:moveTo>
                <a:lnTo>
                  <a:pt x="2784271" y="0"/>
                </a:lnTo>
                <a:lnTo>
                  <a:pt x="2596183" y="2458562"/>
                </a:lnTo>
                <a:lnTo>
                  <a:pt x="0" y="2632184"/>
                </a:lnTo>
                <a:lnTo>
                  <a:pt x="173620" y="850741"/>
                </a:lnTo>
                <a:close/>
              </a:path>
            </a:pathLst>
          </a:custGeom>
          <a:blipFill dpi="0" rotWithShape="1">
            <a:blip r:embed="rId2">
              <a:extLst>
                <a:ext uri="{28A0092B-C50C-407E-A947-70E740481C1C}">
                  <a14:useLocalDpi xmlns:a14="http://schemas.microsoft.com/office/drawing/2010/main" val="0"/>
                </a:ext>
              </a:extLst>
            </a:blip>
            <a:srcRect/>
            <a:stretch>
              <a:fillRect l="-11396" t="-505" r="-50247" b="-13379"/>
            </a:stretch>
          </a:blipFill>
          <a:ln w="254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义启中细体" panose="02000000000000000000" pitchFamily="2" charset="-128"/>
              <a:ea typeface="义启中细体" panose="02000000000000000000" pitchFamily="2" charset="-128"/>
            </a:endParaRPr>
          </a:p>
        </p:txBody>
      </p:sp>
      <p:sp>
        <p:nvSpPr>
          <p:cNvPr id="2" name="文本框 1"/>
          <p:cNvSpPr txBox="1"/>
          <p:nvPr/>
        </p:nvSpPr>
        <p:spPr>
          <a:xfrm>
            <a:off x="262890" y="840740"/>
            <a:ext cx="6598920" cy="5024755"/>
          </a:xfrm>
          <a:prstGeom prst="rect">
            <a:avLst/>
          </a:prstGeom>
          <a:noFill/>
        </p:spPr>
        <p:txBody>
          <a:bodyPr wrap="square" rtlCol="0">
            <a:noAutofit/>
          </a:bodyPr>
          <a:p>
            <a:r>
              <a:rPr lang="zh-CN" altLang="en-US" sz="2000">
                <a:solidFill>
                  <a:schemeClr val="bg1"/>
                </a:solidFill>
              </a:rPr>
              <a:t>数据加载与选择特征： 使用Pandas库加载CSV文件，并提取开盘价作为预测的目标特征。pd.read_csv("600519.csv") 命令将CSV文件加载到一个名为df的pandas DataFrame中。而df = df[['tradeDate', 'openPrice']] 从原始数据集df中选择了'tradeDate'（可能是日期或时间戳）和'openPrice'两列。</a:t>
            </a:r>
            <a:endParaRPr lang="zh-CN" altLang="en-US" sz="2000">
              <a:solidFill>
                <a:schemeClr val="bg1"/>
              </a:solidFill>
            </a:endParaRPr>
          </a:p>
          <a:p>
            <a:r>
              <a:rPr lang="zh-CN" altLang="en-US" sz="2000">
                <a:solidFill>
                  <a:schemeClr val="bg1"/>
                </a:solidFill>
              </a:rPr>
              <a:t>划分训练集和测试集： 将数据集分为训练集（前3000个数据点）和测试集（剩余数据点），以便进行模型训练和验证。3000个数据点对于许多机器学习模型而言，提供了一个相对充分的训练样本数量。</a:t>
            </a:r>
            <a:endParaRPr lang="zh-CN" altLang="en-US" sz="2000">
              <a:solidFill>
                <a:schemeClr val="bg1"/>
              </a:solidFill>
            </a:endParaRPr>
          </a:p>
          <a:p>
            <a:r>
              <a:rPr lang="zh-CN" altLang="en-US" sz="2000">
                <a:solidFill>
                  <a:schemeClr val="bg1"/>
                </a:solidFill>
              </a:rPr>
              <a:t>数据归一化处理： 使用MinMaxScaler对开盘价数据进行归一化处理，将数据缩放到0到1的范围内，有利于模型更快速地收敛和提高预测准确性。使用与训练集相同的缩放参数（从训练集中计算得出）对测试集(test_set)进行缩放，确保在两个数据集之间的缩放保持一致。</a:t>
            </a:r>
            <a:endParaRPr lang="zh-CN" altLang="en-US" sz="2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300"/>
                                        <p:tgtEl>
                                          <p:spTgt spid="29"/>
                                        </p:tgtEl>
                                        <p:attrNameLst>
                                          <p:attrName>ppt_y</p:attrName>
                                        </p:attrNameLst>
                                      </p:cBhvr>
                                      <p:tavLst>
                                        <p:tav tm="0">
                                          <p:val>
                                            <p:strVal val="#ppt_y+#ppt_h*1.125000"/>
                                          </p:val>
                                        </p:tav>
                                        <p:tav tm="100000">
                                          <p:val>
                                            <p:strVal val="#ppt_y"/>
                                          </p:val>
                                        </p:tav>
                                      </p:tavLst>
                                    </p:anim>
                                    <p:animEffect transition="in" filter="wipe(up)">
                                      <p:cBhvr>
                                        <p:cTn id="12" dur="300"/>
                                        <p:tgtEl>
                                          <p:spTgt spid="29"/>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400"/>
                                        <p:tgtEl>
                                          <p:spTgt spid="30"/>
                                        </p:tgtEl>
                                      </p:cBhvr>
                                    </p:animEffect>
                                    <p:anim calcmode="lin" valueType="num">
                                      <p:cBhvr>
                                        <p:cTn id="17" dur="400" fill="hold"/>
                                        <p:tgtEl>
                                          <p:spTgt spid="30"/>
                                        </p:tgtEl>
                                        <p:attrNameLst>
                                          <p:attrName>ppt_x</p:attrName>
                                        </p:attrNameLst>
                                      </p:cBhvr>
                                      <p:tavLst>
                                        <p:tav tm="0">
                                          <p:val>
                                            <p:strVal val="#ppt_x"/>
                                          </p:val>
                                        </p:tav>
                                        <p:tav tm="100000">
                                          <p:val>
                                            <p:strVal val="#ppt_x"/>
                                          </p:val>
                                        </p:tav>
                                      </p:tavLst>
                                    </p:anim>
                                    <p:anim calcmode="lin" valueType="num">
                                      <p:cBhvr>
                                        <p:cTn id="18" dur="4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6859905" y="2965450"/>
            <a:ext cx="5331460" cy="1230630"/>
          </a:xfrm>
          <a:prstGeom prst="rect">
            <a:avLst/>
          </a:prstGeom>
        </p:spPr>
        <p:txBody>
          <a:bodyPr wrap="square" lIns="0" tIns="0" rIns="0" bIns="0">
            <a:spAutoFit/>
          </a:bodyPr>
          <a:lstStyle/>
          <a:p>
            <a:r>
              <a:rPr lang="en-US" altLang="zh-CN" sz="8000" dirty="0">
                <a:solidFill>
                  <a:schemeClr val="bg1"/>
                </a:solidFill>
                <a:latin typeface="印品粗朗体" panose="02000000000000000000" pitchFamily="2" charset="-122"/>
                <a:ea typeface="印品粗朗体" panose="02000000000000000000" pitchFamily="2" charset="-122"/>
                <a:cs typeface="+mn-ea"/>
                <a:sym typeface="Arial" panose="020B0604020202020204" pitchFamily="34" charset="0"/>
              </a:rPr>
              <a:t>02</a:t>
            </a:r>
            <a:r>
              <a:rPr lang="zh-CN" altLang="en-US" sz="8000" dirty="0">
                <a:solidFill>
                  <a:schemeClr val="bg1"/>
                </a:solidFill>
                <a:latin typeface="印品粗朗体" panose="02000000000000000000" pitchFamily="2" charset="-122"/>
                <a:ea typeface="印品粗朗体" panose="02000000000000000000" pitchFamily="2" charset="-122"/>
                <a:cs typeface="+mn-ea"/>
                <a:sym typeface="Arial" panose="020B0604020202020204" pitchFamily="34" charset="0"/>
              </a:rPr>
              <a:t>模型构建</a:t>
            </a:r>
            <a:endParaRPr lang="zh-CN" altLang="en-US" sz="8000" dirty="0">
              <a:solidFill>
                <a:schemeClr val="bg1"/>
              </a:solidFill>
              <a:latin typeface="印品粗朗体" panose="02000000000000000000" pitchFamily="2" charset="-122"/>
              <a:ea typeface="印品粗朗体" panose="02000000000000000000" pitchFamily="2" charset="-122"/>
              <a:cs typeface="+mn-ea"/>
              <a:sym typeface="Arial" panose="020B0604020202020204" pitchFamily="34" charset="0"/>
            </a:endParaRPr>
          </a:p>
        </p:txBody>
      </p:sp>
      <p:cxnSp>
        <p:nvCxnSpPr>
          <p:cNvPr id="7" name="直接连接符 6"/>
          <p:cNvCxnSpPr/>
          <p:nvPr/>
        </p:nvCxnSpPr>
        <p:spPr>
          <a:xfrm>
            <a:off x="6555697" y="2691093"/>
            <a:ext cx="0" cy="16182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47570" y="3072765"/>
            <a:ext cx="4014470" cy="699770"/>
          </a:xfrm>
          <a:prstGeom prst="rect">
            <a:avLst/>
          </a:prstGeom>
          <a:noFill/>
        </p:spPr>
        <p:txBody>
          <a:bodyPr wrap="square" rtlCol="0">
            <a:noAutofit/>
          </a:bodyPr>
          <a:lstStyle/>
          <a:p>
            <a:pPr algn="r"/>
            <a:r>
              <a:rPr lang="zh-CN" altLang="en-US" dirty="0">
                <a:solidFill>
                  <a:schemeClr val="bg1"/>
                </a:solidFill>
                <a:latin typeface="Arial Black" panose="020B0A04020102020204" pitchFamily="34" charset="0"/>
                <a:ea typeface="义启简黑体" panose="02000000000000000000" pitchFamily="2" charset="-128"/>
                <a:cs typeface="Arial" panose="020B0604020202020204" pitchFamily="34" charset="0"/>
                <a:sym typeface="+mn-ea"/>
              </a:rPr>
              <a:t>基于机器学习进行的股票价格预测</a:t>
            </a:r>
            <a:endParaRPr lang="en-US" altLang="zh-CN" dirty="0">
              <a:solidFill>
                <a:schemeClr val="bg1"/>
              </a:solidFill>
              <a:latin typeface="义启中细体" panose="02000000000000000000" pitchFamily="2" charset="-128"/>
              <a:ea typeface="义启中细体" panose="02000000000000000000" pitchFamily="2" charset="-128"/>
              <a:cs typeface="Arial" panose="020B0604020202020204" pitchFamily="34" charset="0"/>
            </a:endParaRPr>
          </a:p>
          <a:p>
            <a:pPr algn="r"/>
            <a:r>
              <a:rPr lang="en-US" altLang="zh-CN" sz="1100" dirty="0">
                <a:solidFill>
                  <a:schemeClr val="bg1"/>
                </a:solidFill>
              </a:rPr>
              <a:t>Great achievement of the construction bank, can not know</a:t>
            </a:r>
            <a:endParaRPr lang="zh-CN" altLang="en-US" sz="1100" dirty="0">
              <a:solidFill>
                <a:schemeClr val="bg1"/>
              </a:solidFill>
              <a:latin typeface="义启中细体" panose="02000000000000000000" pitchFamily="2" charset="-128"/>
              <a:ea typeface="义启中细体" panose="02000000000000000000" pitchFamily="2" charset="-128"/>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加号 10"/>
          <p:cNvSpPr/>
          <p:nvPr/>
        </p:nvSpPr>
        <p:spPr>
          <a:xfrm>
            <a:off x="5745381" y="2699304"/>
            <a:ext cx="701239" cy="224456"/>
          </a:xfrm>
          <a:prstGeom prst="rect">
            <a:avLst/>
          </a:prstGeom>
          <a:noFill/>
          <a:ln>
            <a:noFill/>
          </a:ln>
          <a:effectLst/>
        </p:spPr>
        <p:txBody>
          <a:bodyPr spcFirstLastPara="0" vert="horz" wrap="square" lIns="0" tIns="0" rIns="0" bIns="0" numCol="1" spcCol="1270" anchor="ctr" anchorCtr="0">
            <a:noAutofit/>
          </a:bodyPr>
          <a:lstStyle/>
          <a:p>
            <a:pPr algn="ctr" defTabSz="532765" rtl="1">
              <a:lnSpc>
                <a:spcPct val="90000"/>
              </a:lnSpc>
              <a:spcBef>
                <a:spcPct val="0"/>
              </a:spcBef>
              <a:spcAft>
                <a:spcPct val="35000"/>
              </a:spcAft>
              <a:defRPr/>
            </a:pPr>
            <a:endParaRPr lang="ar-SA" sz="1200">
              <a:solidFill>
                <a:schemeClr val="bg1"/>
              </a:solidFill>
              <a:latin typeface="义启中细体" panose="02000000000000000000" pitchFamily="2" charset="-128"/>
              <a:ea typeface="义启中细体" panose="02000000000000000000" pitchFamily="2" charset="-128"/>
              <a:cs typeface="Arial" panose="020B0604020202020204"/>
            </a:endParaRPr>
          </a:p>
        </p:txBody>
      </p:sp>
      <p:sp>
        <p:nvSpPr>
          <p:cNvPr id="15" name="等于号 14"/>
          <p:cNvSpPr/>
          <p:nvPr/>
        </p:nvSpPr>
        <p:spPr>
          <a:xfrm>
            <a:off x="8611926" y="2530962"/>
            <a:ext cx="701239" cy="561142"/>
          </a:xfrm>
          <a:prstGeom prst="rect">
            <a:avLst/>
          </a:prstGeom>
          <a:noFill/>
          <a:ln>
            <a:noFill/>
          </a:ln>
          <a:effectLst/>
        </p:spPr>
        <p:txBody>
          <a:bodyPr spcFirstLastPara="0" vert="horz" wrap="square" lIns="0" tIns="0" rIns="0" bIns="0" numCol="1" spcCol="1270" anchor="ctr" anchorCtr="0">
            <a:noAutofit/>
          </a:bodyPr>
          <a:lstStyle/>
          <a:p>
            <a:pPr algn="ctr" defTabSz="532765" rtl="1">
              <a:lnSpc>
                <a:spcPct val="90000"/>
              </a:lnSpc>
              <a:spcBef>
                <a:spcPct val="0"/>
              </a:spcBef>
              <a:spcAft>
                <a:spcPct val="35000"/>
              </a:spcAft>
              <a:defRPr/>
            </a:pPr>
            <a:endParaRPr lang="ar-SA" sz="1200">
              <a:solidFill>
                <a:schemeClr val="bg1"/>
              </a:solidFill>
              <a:latin typeface="义启中细体" panose="02000000000000000000" pitchFamily="2" charset="-128"/>
              <a:ea typeface="义启中细体" panose="02000000000000000000" pitchFamily="2" charset="-128"/>
              <a:cs typeface="Arial" panose="020B0604020202020204"/>
            </a:endParaRPr>
          </a:p>
        </p:txBody>
      </p:sp>
      <p:sp>
        <p:nvSpPr>
          <p:cNvPr id="34" name="Text Box 11"/>
          <p:cNvSpPr txBox="1">
            <a:spLocks noChangeArrowheads="1"/>
          </p:cNvSpPr>
          <p:nvPr/>
        </p:nvSpPr>
        <p:spPr bwMode="auto">
          <a:xfrm>
            <a:off x="575310" y="730250"/>
            <a:ext cx="10573385" cy="5291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为了有效地捕捉时间序列数据中的长期依赖关系，我们选择了长短期记忆网络（LSTM）作为预测模型的核心组件。模型的结构如下所示：</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  模型层次设计： 模型采用Sequential顺序模型，依次堆叠了两层LSTM层和Dropout层，最后接一个全连接层作为输出层。</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第一层是LSTM层，包含80个单元，并设置为返回完整的序列，即return_sequences=True。这意味着该层会返回每个时间步长的输出，而不是仅返回最后一个时间步长的输出。</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第二层是一个Dropout层，Dropout是一种正则化技术，有助于防止过拟合，它随机地将输入单元的一部分设置为0，一般设置为0.2表示20%的输入单元被随机失活。</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第三层是另一个LSTM层，包含100个单元，不返回完整的序列，因为默认情况下return_sequences为False，所以该层只返回最后一个时间步长的输出。</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最后是一个Dense层，输出一个值，用于回归问题中的预测。</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Dropout层的作用： Dropout层在模型训练过程中以一定的概率随机丢弃部分神经元的输出，从而减少神经元之间的相互依赖关系，有助于防止过拟合。通过随机失活一部分神经元，模型更能够泛化到未见过的数据，并且更不容易受到训练集中的噪声影响。</a:t>
            </a:r>
            <a:endParaRPr sz="1600" dirty="0">
              <a:solidFill>
                <a:schemeClr val="bg1"/>
              </a:solidFill>
              <a:latin typeface="义启中细体" panose="02000000000000000000" pitchFamily="2" charset="-128"/>
              <a:ea typeface="义启中细体" panose="02000000000000000000" pitchFamily="2" charset="-128"/>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400"/>
                                        <p:tgtEl>
                                          <p:spTgt spid="34"/>
                                        </p:tgtEl>
                                      </p:cBhvr>
                                    </p:animEffect>
                                    <p:anim calcmode="lin" valueType="num">
                                      <p:cBhvr>
                                        <p:cTn id="8" dur="400" fill="hold"/>
                                        <p:tgtEl>
                                          <p:spTgt spid="34"/>
                                        </p:tgtEl>
                                        <p:attrNameLst>
                                          <p:attrName>ppt_x</p:attrName>
                                        </p:attrNameLst>
                                      </p:cBhvr>
                                      <p:tavLst>
                                        <p:tav tm="0">
                                          <p:val>
                                            <p:strVal val="#ppt_x"/>
                                          </p:val>
                                        </p:tav>
                                        <p:tav tm="100000">
                                          <p:val>
                                            <p:strVal val="#ppt_x"/>
                                          </p:val>
                                        </p:tav>
                                      </p:tavLst>
                                    </p:anim>
                                    <p:anim calcmode="lin" valueType="num">
                                      <p:cBhvr>
                                        <p:cTn id="9" dur="4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832225" y="2557780"/>
            <a:ext cx="8412480" cy="1230630"/>
          </a:xfrm>
          <a:prstGeom prst="rect">
            <a:avLst/>
          </a:prstGeom>
        </p:spPr>
        <p:txBody>
          <a:bodyPr wrap="square" lIns="0" tIns="0" rIns="0" bIns="0">
            <a:spAutoFit/>
          </a:bodyPr>
          <a:lstStyle/>
          <a:p>
            <a:r>
              <a:rPr lang="en-US" altLang="zh-CN" sz="8000" dirty="0">
                <a:solidFill>
                  <a:schemeClr val="bg1"/>
                </a:solidFill>
                <a:latin typeface="印品粗朗体" panose="02000000000000000000" pitchFamily="2" charset="-122"/>
                <a:ea typeface="印品粗朗体" panose="02000000000000000000" pitchFamily="2" charset="-122"/>
                <a:cs typeface="+mn-ea"/>
                <a:sym typeface="Arial" panose="020B0604020202020204" pitchFamily="34" charset="0"/>
              </a:rPr>
              <a:t>03</a:t>
            </a:r>
            <a:r>
              <a:rPr lang="zh-CN" altLang="en-US" sz="8000" dirty="0">
                <a:solidFill>
                  <a:schemeClr val="bg1"/>
                </a:solidFill>
                <a:latin typeface="印品粗朗体" panose="02000000000000000000" pitchFamily="2" charset="-122"/>
                <a:ea typeface="印品粗朗体" panose="02000000000000000000" pitchFamily="2" charset="-122"/>
                <a:cs typeface="+mn-ea"/>
                <a:sym typeface="Arial" panose="020B0604020202020204" pitchFamily="34" charset="0"/>
              </a:rPr>
              <a:t>模型训练与优化</a:t>
            </a:r>
            <a:endParaRPr lang="zh-CN" altLang="en-US" sz="8000" dirty="0">
              <a:solidFill>
                <a:schemeClr val="bg1"/>
              </a:solidFill>
              <a:latin typeface="印品粗朗体" panose="02000000000000000000" pitchFamily="2" charset="-122"/>
              <a:ea typeface="印品粗朗体" panose="02000000000000000000" pitchFamily="2" charset="-122"/>
              <a:cs typeface="+mn-ea"/>
              <a:sym typeface="Arial" panose="020B0604020202020204" pitchFamily="34" charset="0"/>
            </a:endParaRPr>
          </a:p>
        </p:txBody>
      </p:sp>
      <p:cxnSp>
        <p:nvCxnSpPr>
          <p:cNvPr id="7" name="直接连接符 6"/>
          <p:cNvCxnSpPr/>
          <p:nvPr/>
        </p:nvCxnSpPr>
        <p:spPr>
          <a:xfrm>
            <a:off x="3832182" y="2461223"/>
            <a:ext cx="0" cy="16182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82245" y="2965450"/>
            <a:ext cx="4014470" cy="699770"/>
          </a:xfrm>
          <a:prstGeom prst="rect">
            <a:avLst/>
          </a:prstGeom>
          <a:noFill/>
        </p:spPr>
        <p:txBody>
          <a:bodyPr wrap="square" rtlCol="0">
            <a:noAutofit/>
          </a:bodyPr>
          <a:lstStyle/>
          <a:p>
            <a:pPr algn="r"/>
            <a:r>
              <a:rPr lang="zh-CN" altLang="en-US" dirty="0">
                <a:solidFill>
                  <a:schemeClr val="bg1"/>
                </a:solidFill>
                <a:latin typeface="Arial Black" panose="020B0A04020102020204" pitchFamily="34" charset="0"/>
                <a:ea typeface="义启简黑体" panose="02000000000000000000" pitchFamily="2" charset="-128"/>
                <a:cs typeface="Arial" panose="020B0604020202020204" pitchFamily="34" charset="0"/>
                <a:sym typeface="+mn-ea"/>
              </a:rPr>
              <a:t>基于机器学习进行的股票价格预测</a:t>
            </a:r>
            <a:endParaRPr lang="en-US" altLang="zh-CN" dirty="0">
              <a:solidFill>
                <a:schemeClr val="bg1"/>
              </a:solidFill>
              <a:latin typeface="义启中细体" panose="02000000000000000000" pitchFamily="2" charset="-128"/>
              <a:ea typeface="义启中细体" panose="02000000000000000000" pitchFamily="2" charset="-128"/>
              <a:cs typeface="Arial" panose="020B0604020202020204" pitchFamily="34" charset="0"/>
            </a:endParaRPr>
          </a:p>
          <a:p>
            <a:pPr algn="r"/>
            <a:r>
              <a:rPr lang="en-US" altLang="zh-CN" sz="1100" dirty="0">
                <a:solidFill>
                  <a:schemeClr val="bg1"/>
                </a:solidFill>
              </a:rPr>
              <a:t>Great achievement of the construction bank, can not know</a:t>
            </a:r>
            <a:endParaRPr lang="zh-CN" altLang="en-US" sz="1100" dirty="0">
              <a:solidFill>
                <a:schemeClr val="bg1"/>
              </a:solidFill>
              <a:latin typeface="义启中细体" panose="02000000000000000000" pitchFamily="2" charset="-128"/>
              <a:ea typeface="义启中细体" panose="02000000000000000000" pitchFamily="2" charset="-128"/>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加号 10"/>
          <p:cNvSpPr/>
          <p:nvPr/>
        </p:nvSpPr>
        <p:spPr>
          <a:xfrm>
            <a:off x="5745381" y="2699304"/>
            <a:ext cx="701239" cy="224456"/>
          </a:xfrm>
          <a:prstGeom prst="rect">
            <a:avLst/>
          </a:prstGeom>
          <a:noFill/>
          <a:ln>
            <a:noFill/>
          </a:ln>
          <a:effectLst/>
        </p:spPr>
        <p:txBody>
          <a:bodyPr spcFirstLastPara="0" vert="horz" wrap="square" lIns="0" tIns="0" rIns="0" bIns="0" numCol="1" spcCol="1270" anchor="ctr" anchorCtr="0">
            <a:noAutofit/>
          </a:bodyPr>
          <a:lstStyle/>
          <a:p>
            <a:pPr algn="ctr" defTabSz="532765" rtl="1">
              <a:lnSpc>
                <a:spcPct val="90000"/>
              </a:lnSpc>
              <a:spcBef>
                <a:spcPct val="0"/>
              </a:spcBef>
              <a:spcAft>
                <a:spcPct val="35000"/>
              </a:spcAft>
              <a:defRPr/>
            </a:pPr>
            <a:endParaRPr lang="ar-SA" sz="1200">
              <a:solidFill>
                <a:schemeClr val="bg1"/>
              </a:solidFill>
              <a:latin typeface="义启中细体" panose="02000000000000000000" pitchFamily="2" charset="-128"/>
              <a:ea typeface="义启中细体" panose="02000000000000000000" pitchFamily="2" charset="-128"/>
              <a:cs typeface="Arial" panose="020B0604020202020204"/>
            </a:endParaRPr>
          </a:p>
        </p:txBody>
      </p:sp>
      <p:sp>
        <p:nvSpPr>
          <p:cNvPr id="15" name="等于号 14"/>
          <p:cNvSpPr/>
          <p:nvPr/>
        </p:nvSpPr>
        <p:spPr>
          <a:xfrm>
            <a:off x="8611926" y="2530962"/>
            <a:ext cx="701239" cy="561142"/>
          </a:xfrm>
          <a:prstGeom prst="rect">
            <a:avLst/>
          </a:prstGeom>
          <a:noFill/>
          <a:ln>
            <a:noFill/>
          </a:ln>
          <a:effectLst/>
        </p:spPr>
        <p:txBody>
          <a:bodyPr spcFirstLastPara="0" vert="horz" wrap="square" lIns="0" tIns="0" rIns="0" bIns="0" numCol="1" spcCol="1270" anchor="ctr" anchorCtr="0">
            <a:noAutofit/>
          </a:bodyPr>
          <a:lstStyle/>
          <a:p>
            <a:pPr algn="ctr" defTabSz="532765" rtl="1">
              <a:lnSpc>
                <a:spcPct val="90000"/>
              </a:lnSpc>
              <a:spcBef>
                <a:spcPct val="0"/>
              </a:spcBef>
              <a:spcAft>
                <a:spcPct val="35000"/>
              </a:spcAft>
              <a:defRPr/>
            </a:pPr>
            <a:endParaRPr lang="ar-SA" sz="1200">
              <a:solidFill>
                <a:schemeClr val="bg1"/>
              </a:solidFill>
              <a:latin typeface="义启中细体" panose="02000000000000000000" pitchFamily="2" charset="-128"/>
              <a:ea typeface="义启中细体" panose="02000000000000000000" pitchFamily="2" charset="-128"/>
              <a:cs typeface="Arial" panose="020B0604020202020204"/>
            </a:endParaRPr>
          </a:p>
        </p:txBody>
      </p:sp>
      <p:sp>
        <p:nvSpPr>
          <p:cNvPr id="34" name="Text Box 11"/>
          <p:cNvSpPr txBox="1">
            <a:spLocks noChangeArrowheads="1"/>
          </p:cNvSpPr>
          <p:nvPr/>
        </p:nvSpPr>
        <p:spPr bwMode="auto">
          <a:xfrm>
            <a:off x="575310" y="730250"/>
            <a:ext cx="10573385" cy="4183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模型训练是整个预测流程中的关键步骤，我们采用了以下策略来优化模型的训练效果：</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模型编译与优化器选择： </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·使用model.compile方法对模型进行编译配置，以便进行训练前的准备工作。</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·优化器选择:选择了Adam优化器(tf.keras.optimizers.Adam)，并设置学习率为0.001 (optimizer=tf.keras.optimizers.Adam(0.001))。</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模型检查点设置： 使用ModelCheckpoint回调函数，保存在验证集上损失最低的模型权重，避免训练过程中模型性能的退化。检查是否已经存在指定路径的模型权重文件，如果存在，则加载已有的权重。</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训练过程监控与可视化： 在每个epoch结束时，监控并绘制训练集和验证集的损失曲线，以便及时调整模型参数和监测训练进度。</a:t>
            </a:r>
            <a:endParaRPr sz="1600" dirty="0">
              <a:solidFill>
                <a:schemeClr val="bg1"/>
              </a:solidFill>
              <a:latin typeface="义启中细体" panose="02000000000000000000" pitchFamily="2" charset="-128"/>
              <a:ea typeface="义启中细体" panose="02000000000000000000" pitchFamily="2" charset="-128"/>
            </a:endParaRPr>
          </a:p>
          <a:p>
            <a:pPr eaLnBrk="1" hangingPunct="1">
              <a:lnSpc>
                <a:spcPct val="150000"/>
              </a:lnSpc>
            </a:pPr>
            <a:r>
              <a:rPr sz="1600" dirty="0">
                <a:solidFill>
                  <a:schemeClr val="bg1"/>
                </a:solidFill>
                <a:latin typeface="义启中细体" panose="02000000000000000000" pitchFamily="2" charset="-128"/>
                <a:ea typeface="义启中细体" panose="02000000000000000000" pitchFamily="2" charset="-128"/>
              </a:rPr>
              <a:t>通过50个epoch的训练，每次epoch结束时保存验证集上损失最低的模型权重。训练过程中监控并绘制了训练和验证损失曲线，以便对模型训练效果进行可视化和分析。</a:t>
            </a:r>
            <a:endParaRPr sz="1600" dirty="0">
              <a:solidFill>
                <a:schemeClr val="bg1"/>
              </a:solidFill>
              <a:latin typeface="义启中细体" panose="02000000000000000000" pitchFamily="2" charset="-128"/>
              <a:ea typeface="义启中细体" panose="02000000000000000000" pitchFamily="2" charset="-128"/>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400"/>
                                        <p:tgtEl>
                                          <p:spTgt spid="34"/>
                                        </p:tgtEl>
                                      </p:cBhvr>
                                    </p:animEffect>
                                    <p:anim calcmode="lin" valueType="num">
                                      <p:cBhvr>
                                        <p:cTn id="8" dur="400" fill="hold"/>
                                        <p:tgtEl>
                                          <p:spTgt spid="34"/>
                                        </p:tgtEl>
                                        <p:attrNameLst>
                                          <p:attrName>ppt_x</p:attrName>
                                        </p:attrNameLst>
                                      </p:cBhvr>
                                      <p:tavLst>
                                        <p:tav tm="0">
                                          <p:val>
                                            <p:strVal val="#ppt_x"/>
                                          </p:val>
                                        </p:tav>
                                        <p:tav tm="100000">
                                          <p:val>
                                            <p:strVal val="#ppt_x"/>
                                          </p:val>
                                        </p:tav>
                                      </p:tavLst>
                                    </p:anim>
                                    <p:anim calcmode="lin" valueType="num">
                                      <p:cBhvr>
                                        <p:cTn id="9" dur="4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832225" y="2557780"/>
            <a:ext cx="8412480" cy="2461895"/>
          </a:xfrm>
          <a:prstGeom prst="rect">
            <a:avLst/>
          </a:prstGeom>
        </p:spPr>
        <p:txBody>
          <a:bodyPr wrap="square" lIns="0" tIns="0" rIns="0" bIns="0">
            <a:spAutoFit/>
          </a:bodyPr>
          <a:lstStyle/>
          <a:p>
            <a:r>
              <a:rPr lang="en-US" altLang="zh-CN" sz="8000" dirty="0">
                <a:solidFill>
                  <a:schemeClr val="bg1"/>
                </a:solidFill>
                <a:latin typeface="印品粗朗体" panose="02000000000000000000" pitchFamily="2" charset="-122"/>
                <a:ea typeface="印品粗朗体" panose="02000000000000000000" pitchFamily="2" charset="-122"/>
                <a:cs typeface="+mn-ea"/>
                <a:sym typeface="Arial" panose="020B0604020202020204" pitchFamily="34" charset="0"/>
              </a:rPr>
              <a:t>04</a:t>
            </a:r>
            <a:r>
              <a:rPr lang="zh-CN" altLang="en-US" sz="8000" dirty="0">
                <a:solidFill>
                  <a:schemeClr val="bg1"/>
                </a:solidFill>
                <a:latin typeface="印品粗朗体" panose="02000000000000000000" pitchFamily="2" charset="-122"/>
                <a:ea typeface="印品粗朗体" panose="02000000000000000000" pitchFamily="2" charset="-122"/>
                <a:cs typeface="+mn-ea"/>
                <a:sym typeface="Arial" panose="020B0604020202020204" pitchFamily="34" charset="0"/>
              </a:rPr>
              <a:t>模型评估与预测结果分析</a:t>
            </a:r>
            <a:endParaRPr lang="zh-CN" altLang="en-US" sz="8000" dirty="0">
              <a:solidFill>
                <a:schemeClr val="bg1"/>
              </a:solidFill>
              <a:latin typeface="印品粗朗体" panose="02000000000000000000" pitchFamily="2" charset="-122"/>
              <a:ea typeface="印品粗朗体" panose="02000000000000000000" pitchFamily="2" charset="-122"/>
              <a:cs typeface="+mn-ea"/>
              <a:sym typeface="Arial" panose="020B0604020202020204" pitchFamily="34" charset="0"/>
            </a:endParaRPr>
          </a:p>
        </p:txBody>
      </p:sp>
      <p:cxnSp>
        <p:nvCxnSpPr>
          <p:cNvPr id="7" name="直接连接符 6"/>
          <p:cNvCxnSpPr/>
          <p:nvPr/>
        </p:nvCxnSpPr>
        <p:spPr>
          <a:xfrm>
            <a:off x="3832182" y="2461223"/>
            <a:ext cx="0" cy="16182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82245" y="2965450"/>
            <a:ext cx="4014470" cy="699770"/>
          </a:xfrm>
          <a:prstGeom prst="rect">
            <a:avLst/>
          </a:prstGeom>
          <a:noFill/>
        </p:spPr>
        <p:txBody>
          <a:bodyPr wrap="square" rtlCol="0">
            <a:noAutofit/>
          </a:bodyPr>
          <a:lstStyle/>
          <a:p>
            <a:pPr algn="r"/>
            <a:r>
              <a:rPr lang="zh-CN" altLang="en-US" dirty="0">
                <a:solidFill>
                  <a:schemeClr val="bg1"/>
                </a:solidFill>
                <a:latin typeface="Arial Black" panose="020B0A04020102020204" pitchFamily="34" charset="0"/>
                <a:ea typeface="义启简黑体" panose="02000000000000000000" pitchFamily="2" charset="-128"/>
                <a:cs typeface="Arial" panose="020B0604020202020204" pitchFamily="34" charset="0"/>
                <a:sym typeface="+mn-ea"/>
              </a:rPr>
              <a:t>基于机器学习进行的股票价格预测</a:t>
            </a:r>
            <a:endParaRPr lang="en-US" altLang="zh-CN" dirty="0">
              <a:solidFill>
                <a:schemeClr val="bg1"/>
              </a:solidFill>
              <a:latin typeface="义启中细体" panose="02000000000000000000" pitchFamily="2" charset="-128"/>
              <a:ea typeface="义启中细体" panose="02000000000000000000" pitchFamily="2" charset="-128"/>
              <a:cs typeface="Arial" panose="020B0604020202020204" pitchFamily="34" charset="0"/>
            </a:endParaRPr>
          </a:p>
          <a:p>
            <a:pPr algn="r"/>
            <a:r>
              <a:rPr lang="en-US" altLang="zh-CN" sz="1100" dirty="0">
                <a:solidFill>
                  <a:schemeClr val="bg1"/>
                </a:solidFill>
              </a:rPr>
              <a:t>Great achievement of the construction bank, can not know</a:t>
            </a:r>
            <a:endParaRPr lang="zh-CN" altLang="en-US" sz="1100" dirty="0">
              <a:solidFill>
                <a:schemeClr val="bg1"/>
              </a:solidFill>
              <a:latin typeface="义启中细体" panose="02000000000000000000" pitchFamily="2" charset="-128"/>
              <a:ea typeface="义启中细体" panose="02000000000000000000" pitchFamily="2" charset="-128"/>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ISPRING_PRESENTATION_TITLE" val="通用产品介绍"/>
  <p:tag name="commondata" val="eyJoZGlkIjoiNmMwOTc2YmIwNDA1NTEwOWM5NDYyYjc0OGMyYjg5MT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4511</Words>
  <Application>WPS 演示</Application>
  <PresentationFormat>宽屏</PresentationFormat>
  <Paragraphs>130</Paragraphs>
  <Slides>20</Slides>
  <Notes>24</Notes>
  <HiddenSlides>0</HiddenSlides>
  <MMClips>1</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20</vt:i4>
      </vt:variant>
    </vt:vector>
  </HeadingPairs>
  <TitlesOfParts>
    <vt:vector size="39" baseType="lpstr">
      <vt:lpstr>Arial</vt:lpstr>
      <vt:lpstr>宋体</vt:lpstr>
      <vt:lpstr>Wingdings</vt:lpstr>
      <vt:lpstr>Arial Black</vt:lpstr>
      <vt:lpstr>义启简黑体</vt:lpstr>
      <vt:lpstr>黑体</vt:lpstr>
      <vt:lpstr>印品粗朗体</vt:lpstr>
      <vt:lpstr>义启中细体</vt:lpstr>
      <vt:lpstr>Yu Mincho Light</vt:lpstr>
      <vt:lpstr>Calibri</vt:lpstr>
      <vt:lpstr>Arial Unicode MS</vt:lpstr>
      <vt:lpstr>Arial</vt:lpstr>
      <vt:lpstr>微软雅黑</vt:lpstr>
      <vt:lpstr>Arial Unicode MS</vt:lpstr>
      <vt:lpstr>等线 Light</vt:lpstr>
      <vt:lpstr>等线</vt:lpstr>
      <vt:lpstr>华文黑体</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通用产品介绍</dc:title>
  <dc:creator>衡 李</dc:creator>
  <cp:lastModifiedBy>xiye </cp:lastModifiedBy>
  <cp:revision>236</cp:revision>
  <dcterms:created xsi:type="dcterms:W3CDTF">2019-02-25T05:30:00Z</dcterms:created>
  <dcterms:modified xsi:type="dcterms:W3CDTF">2024-06-22T08:29:39Z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54E6E875849042AA81AE3D7E9423B22F_13</vt:lpwstr>
  </property>
  <property fmtid="{D5CDD505-2E9C-101B-9397-08002B2CF9AE}" pid="3" name="KSOProductBuildVer">
    <vt:lpwstr>2052-12.1.0.16120</vt:lpwstr>
  </property>
</Properties>
</file>